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73" r:id="rId4"/>
    <p:sldId id="260" r:id="rId5"/>
    <p:sldId id="280" r:id="rId6"/>
    <p:sldId id="274" r:id="rId7"/>
    <p:sldId id="272" r:id="rId8"/>
    <p:sldId id="279" r:id="rId9"/>
    <p:sldId id="258" r:id="rId10"/>
    <p:sldId id="259" r:id="rId11"/>
    <p:sldId id="263" r:id="rId12"/>
    <p:sldId id="282" r:id="rId13"/>
    <p:sldId id="281" r:id="rId14"/>
    <p:sldId id="262" r:id="rId15"/>
    <p:sldId id="277" r:id="rId16"/>
    <p:sldId id="283" r:id="rId17"/>
    <p:sldId id="284" r:id="rId18"/>
    <p:sldId id="264" r:id="rId19"/>
    <p:sldId id="285" r:id="rId20"/>
    <p:sldId id="275" r:id="rId21"/>
    <p:sldId id="276" r:id="rId22"/>
    <p:sldId id="278" r:id="rId23"/>
    <p:sldId id="265" r:id="rId24"/>
    <p:sldId id="266" r:id="rId25"/>
    <p:sldId id="267" r:id="rId26"/>
    <p:sldId id="269" r:id="rId27"/>
    <p:sldId id="270" r:id="rId28"/>
    <p:sldId id="271" r:id="rId2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84FD6A2-AD2F-4806-9B98-5426A26E6B68}"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410128-DE92-4083-9F6A-CD0E39C6DB9B}" type="slidenum">
              <a:rPr lang="en-GB" smtClean="0"/>
              <a:t>‹#›</a:t>
            </a:fld>
            <a:endParaRPr lang="en-GB"/>
          </a:p>
        </p:txBody>
      </p:sp>
    </p:spTree>
    <p:extLst>
      <p:ext uri="{BB962C8B-B14F-4D97-AF65-F5344CB8AC3E}">
        <p14:creationId xmlns:p14="http://schemas.microsoft.com/office/powerpoint/2010/main" val="1704333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84FD6A2-AD2F-4806-9B98-5426A26E6B68}"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410128-DE92-4083-9F6A-CD0E39C6DB9B}" type="slidenum">
              <a:rPr lang="en-GB" smtClean="0"/>
              <a:t>‹#›</a:t>
            </a:fld>
            <a:endParaRPr lang="en-GB"/>
          </a:p>
        </p:txBody>
      </p:sp>
    </p:spTree>
    <p:extLst>
      <p:ext uri="{BB962C8B-B14F-4D97-AF65-F5344CB8AC3E}">
        <p14:creationId xmlns:p14="http://schemas.microsoft.com/office/powerpoint/2010/main" val="1445441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84FD6A2-AD2F-4806-9B98-5426A26E6B68}"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410128-DE92-4083-9F6A-CD0E39C6DB9B}" type="slidenum">
              <a:rPr lang="en-GB" smtClean="0"/>
              <a:t>‹#›</a:t>
            </a:fld>
            <a:endParaRPr lang="en-GB"/>
          </a:p>
        </p:txBody>
      </p:sp>
    </p:spTree>
    <p:extLst>
      <p:ext uri="{BB962C8B-B14F-4D97-AF65-F5344CB8AC3E}">
        <p14:creationId xmlns:p14="http://schemas.microsoft.com/office/powerpoint/2010/main" val="930236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84FD6A2-AD2F-4806-9B98-5426A26E6B68}"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410128-DE92-4083-9F6A-CD0E39C6DB9B}" type="slidenum">
              <a:rPr lang="en-GB" smtClean="0"/>
              <a:t>‹#›</a:t>
            </a:fld>
            <a:endParaRPr lang="en-GB"/>
          </a:p>
        </p:txBody>
      </p:sp>
    </p:spTree>
    <p:extLst>
      <p:ext uri="{BB962C8B-B14F-4D97-AF65-F5344CB8AC3E}">
        <p14:creationId xmlns:p14="http://schemas.microsoft.com/office/powerpoint/2010/main" val="4806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4FD6A2-AD2F-4806-9B98-5426A26E6B68}"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410128-DE92-4083-9F6A-CD0E39C6DB9B}" type="slidenum">
              <a:rPr lang="en-GB" smtClean="0"/>
              <a:t>‹#›</a:t>
            </a:fld>
            <a:endParaRPr lang="en-GB"/>
          </a:p>
        </p:txBody>
      </p:sp>
    </p:spTree>
    <p:extLst>
      <p:ext uri="{BB962C8B-B14F-4D97-AF65-F5344CB8AC3E}">
        <p14:creationId xmlns:p14="http://schemas.microsoft.com/office/powerpoint/2010/main" val="871809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84FD6A2-AD2F-4806-9B98-5426A26E6B68}" type="datetimeFigureOut">
              <a:rPr lang="en-GB" smtClean="0"/>
              <a:t>18/03/2020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410128-DE92-4083-9F6A-CD0E39C6DB9B}" type="slidenum">
              <a:rPr lang="en-GB" smtClean="0"/>
              <a:t>‹#›</a:t>
            </a:fld>
            <a:endParaRPr lang="en-GB"/>
          </a:p>
        </p:txBody>
      </p:sp>
    </p:spTree>
    <p:extLst>
      <p:ext uri="{BB962C8B-B14F-4D97-AF65-F5344CB8AC3E}">
        <p14:creationId xmlns:p14="http://schemas.microsoft.com/office/powerpoint/2010/main" val="3814261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84FD6A2-AD2F-4806-9B98-5426A26E6B68}" type="datetimeFigureOut">
              <a:rPr lang="en-GB" smtClean="0"/>
              <a:t>18/03/2020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410128-DE92-4083-9F6A-CD0E39C6DB9B}" type="slidenum">
              <a:rPr lang="en-GB" smtClean="0"/>
              <a:t>‹#›</a:t>
            </a:fld>
            <a:endParaRPr lang="en-GB"/>
          </a:p>
        </p:txBody>
      </p:sp>
    </p:spTree>
    <p:extLst>
      <p:ext uri="{BB962C8B-B14F-4D97-AF65-F5344CB8AC3E}">
        <p14:creationId xmlns:p14="http://schemas.microsoft.com/office/powerpoint/2010/main" val="298063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84FD6A2-AD2F-4806-9B98-5426A26E6B68}" type="datetimeFigureOut">
              <a:rPr lang="en-GB" smtClean="0"/>
              <a:t>18/03/2020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410128-DE92-4083-9F6A-CD0E39C6DB9B}" type="slidenum">
              <a:rPr lang="en-GB" smtClean="0"/>
              <a:t>‹#›</a:t>
            </a:fld>
            <a:endParaRPr lang="en-GB"/>
          </a:p>
        </p:txBody>
      </p:sp>
    </p:spTree>
    <p:extLst>
      <p:ext uri="{BB962C8B-B14F-4D97-AF65-F5344CB8AC3E}">
        <p14:creationId xmlns:p14="http://schemas.microsoft.com/office/powerpoint/2010/main" val="3080470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4FD6A2-AD2F-4806-9B98-5426A26E6B68}" type="datetimeFigureOut">
              <a:rPr lang="en-GB" smtClean="0"/>
              <a:t>18/03/2020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410128-DE92-4083-9F6A-CD0E39C6DB9B}" type="slidenum">
              <a:rPr lang="en-GB" smtClean="0"/>
              <a:t>‹#›</a:t>
            </a:fld>
            <a:endParaRPr lang="en-GB"/>
          </a:p>
        </p:txBody>
      </p:sp>
    </p:spTree>
    <p:extLst>
      <p:ext uri="{BB962C8B-B14F-4D97-AF65-F5344CB8AC3E}">
        <p14:creationId xmlns:p14="http://schemas.microsoft.com/office/powerpoint/2010/main" val="1184454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4FD6A2-AD2F-4806-9B98-5426A26E6B68}" type="datetimeFigureOut">
              <a:rPr lang="en-GB" smtClean="0"/>
              <a:t>18/03/2020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410128-DE92-4083-9F6A-CD0E39C6DB9B}" type="slidenum">
              <a:rPr lang="en-GB" smtClean="0"/>
              <a:t>‹#›</a:t>
            </a:fld>
            <a:endParaRPr lang="en-GB"/>
          </a:p>
        </p:txBody>
      </p:sp>
    </p:spTree>
    <p:extLst>
      <p:ext uri="{BB962C8B-B14F-4D97-AF65-F5344CB8AC3E}">
        <p14:creationId xmlns:p14="http://schemas.microsoft.com/office/powerpoint/2010/main" val="2274611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4FD6A2-AD2F-4806-9B98-5426A26E6B68}" type="datetimeFigureOut">
              <a:rPr lang="en-GB" smtClean="0"/>
              <a:t>18/03/2020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410128-DE92-4083-9F6A-CD0E39C6DB9B}" type="slidenum">
              <a:rPr lang="en-GB" smtClean="0"/>
              <a:t>‹#›</a:t>
            </a:fld>
            <a:endParaRPr lang="en-GB"/>
          </a:p>
        </p:txBody>
      </p:sp>
    </p:spTree>
    <p:extLst>
      <p:ext uri="{BB962C8B-B14F-4D97-AF65-F5344CB8AC3E}">
        <p14:creationId xmlns:p14="http://schemas.microsoft.com/office/powerpoint/2010/main" val="3691094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4FD6A2-AD2F-4806-9B98-5426A26E6B68}" type="datetimeFigureOut">
              <a:rPr lang="en-GB" smtClean="0"/>
              <a:t>18/03/2020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410128-DE92-4083-9F6A-CD0E39C6DB9B}" type="slidenum">
              <a:rPr lang="en-GB" smtClean="0"/>
              <a:t>‹#›</a:t>
            </a:fld>
            <a:endParaRPr lang="en-GB"/>
          </a:p>
        </p:txBody>
      </p:sp>
    </p:spTree>
    <p:extLst>
      <p:ext uri="{BB962C8B-B14F-4D97-AF65-F5344CB8AC3E}">
        <p14:creationId xmlns:p14="http://schemas.microsoft.com/office/powerpoint/2010/main" val="340903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5400" b="1" dirty="0"/>
              <a:t>The </a:t>
            </a:r>
            <a:r>
              <a:rPr lang="en-GB" sz="5400" b="1" dirty="0" err="1"/>
              <a:t>Emigrée</a:t>
            </a:r>
            <a:br>
              <a:rPr lang="en-GB" sz="5400" b="1" dirty="0"/>
            </a:br>
            <a:r>
              <a:rPr lang="en-GB" sz="5400" b="1" dirty="0"/>
              <a:t>Carol Rumens</a:t>
            </a:r>
          </a:p>
        </p:txBody>
      </p:sp>
      <p:sp>
        <p:nvSpPr>
          <p:cNvPr id="3" name="Subtitle 2"/>
          <p:cNvSpPr>
            <a:spLocks noGrp="1"/>
          </p:cNvSpPr>
          <p:nvPr>
            <p:ph type="subTitle" idx="1"/>
          </p:nvPr>
        </p:nvSpPr>
        <p:spPr>
          <a:xfrm>
            <a:off x="323528" y="3789040"/>
            <a:ext cx="8568952" cy="2808312"/>
          </a:xfrm>
        </p:spPr>
        <p:txBody>
          <a:bodyPr>
            <a:normAutofit fontScale="92500" lnSpcReduction="10000"/>
          </a:bodyPr>
          <a:lstStyle/>
          <a:p>
            <a:r>
              <a:rPr lang="en-GB" sz="4800" b="1" dirty="0">
                <a:solidFill>
                  <a:srgbClr val="0070C0"/>
                </a:solidFill>
              </a:rPr>
              <a:t>How does Rumens present strong feelings in ‘The </a:t>
            </a:r>
            <a:r>
              <a:rPr lang="en-GB" sz="4800" b="1" dirty="0" err="1">
                <a:solidFill>
                  <a:srgbClr val="0070C0"/>
                </a:solidFill>
              </a:rPr>
              <a:t>Emigrée</a:t>
            </a:r>
            <a:r>
              <a:rPr lang="en-GB" sz="4800" b="1" dirty="0">
                <a:solidFill>
                  <a:srgbClr val="0070C0"/>
                </a:solidFill>
              </a:rPr>
              <a:t>’?</a:t>
            </a:r>
          </a:p>
          <a:p>
            <a:r>
              <a:rPr lang="en-GB" sz="3400" b="1" dirty="0">
                <a:solidFill>
                  <a:srgbClr val="7030A0"/>
                </a:solidFill>
              </a:rPr>
              <a:t>An </a:t>
            </a:r>
            <a:r>
              <a:rPr lang="en-GB" sz="3400" b="1" i="1" dirty="0" err="1">
                <a:solidFill>
                  <a:srgbClr val="7030A0"/>
                </a:solidFill>
              </a:rPr>
              <a:t>emigrée</a:t>
            </a:r>
            <a:r>
              <a:rPr lang="en-GB" sz="3400" b="1" dirty="0">
                <a:solidFill>
                  <a:srgbClr val="7030A0"/>
                </a:solidFill>
              </a:rPr>
              <a:t> is the feminine form of the French word meaning ‘emigrant’ – one who has left the country of their birth  to settle elsewhere</a:t>
            </a:r>
            <a:endParaRPr lang="en-GB" sz="3400" b="1" dirty="0">
              <a:solidFill>
                <a:srgbClr val="0070C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188640"/>
            <a:ext cx="5256584" cy="201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6264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‘That child’s vocabulary’</a:t>
            </a:r>
          </a:p>
        </p:txBody>
      </p:sp>
      <p:sp>
        <p:nvSpPr>
          <p:cNvPr id="3" name="Content Placeholder 2"/>
          <p:cNvSpPr>
            <a:spLocks noGrp="1"/>
          </p:cNvSpPr>
          <p:nvPr>
            <p:ph idx="1"/>
          </p:nvPr>
        </p:nvSpPr>
        <p:spPr/>
        <p:txBody>
          <a:bodyPr>
            <a:normAutofit fontScale="92500" lnSpcReduction="20000"/>
          </a:bodyPr>
          <a:lstStyle/>
          <a:p>
            <a:r>
              <a:rPr lang="en-GB" dirty="0"/>
              <a:t>What does the speaker of the poem have to say about the language of the place described?</a:t>
            </a:r>
          </a:p>
          <a:p>
            <a:endParaRPr lang="en-GB" dirty="0"/>
          </a:p>
          <a:p>
            <a:r>
              <a:rPr lang="en-GB" dirty="0"/>
              <a:t>Why do you think the speaker describes the language of the place described as ‘a hollow doll’?</a:t>
            </a:r>
          </a:p>
          <a:p>
            <a:endParaRPr lang="en-GB" dirty="0"/>
          </a:p>
          <a:p>
            <a:r>
              <a:rPr lang="en-GB" dirty="0"/>
              <a:t>What do you think the speaker in the poem is trying to express when they say that they ‘can’t get it ( the language) off my tongue’?</a:t>
            </a:r>
          </a:p>
          <a:p>
            <a:endParaRPr lang="en-GB"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5693516"/>
            <a:ext cx="1862846" cy="10478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5466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12968" cy="1143000"/>
          </a:xfrm>
        </p:spPr>
        <p:txBody>
          <a:bodyPr>
            <a:normAutofit fontScale="90000"/>
          </a:bodyPr>
          <a:lstStyle/>
          <a:p>
            <a:r>
              <a:rPr lang="en-GB" dirty="0"/>
              <a:t>‘I comb its hair and love its shining eyes’</a:t>
            </a:r>
            <a:br>
              <a:rPr lang="en-GB" dirty="0"/>
            </a:br>
            <a:r>
              <a:rPr lang="en-GB" dirty="0"/>
              <a:t>What could this mean?</a:t>
            </a:r>
          </a:p>
        </p:txBody>
      </p:sp>
      <p:sp>
        <p:nvSpPr>
          <p:cNvPr id="3" name="Content Placeholder 2"/>
          <p:cNvSpPr>
            <a:spLocks noGrp="1"/>
          </p:cNvSpPr>
          <p:nvPr>
            <p:ph idx="1"/>
          </p:nvPr>
        </p:nvSpPr>
        <p:spPr>
          <a:xfrm>
            <a:off x="457200" y="1988840"/>
            <a:ext cx="8229600" cy="4137323"/>
          </a:xfrm>
        </p:spPr>
        <p:txBody>
          <a:bodyPr>
            <a:normAutofit fontScale="92500" lnSpcReduction="20000"/>
          </a:bodyPr>
          <a:lstStyle/>
          <a:p>
            <a:r>
              <a:rPr lang="en-GB" i="1" dirty="0"/>
              <a:t>Critic Ben Wilkinson said of Carol Rumens; she has ‘a fascination with elsewhere’.</a:t>
            </a:r>
          </a:p>
          <a:p>
            <a:r>
              <a:rPr lang="en-GB" dirty="0"/>
              <a:t>To what extent does the speaker in this poem convey a longing for the past?</a:t>
            </a:r>
          </a:p>
          <a:p>
            <a:pPr marL="0" indent="0">
              <a:buNone/>
            </a:pPr>
            <a:endParaRPr lang="en-GB" dirty="0"/>
          </a:p>
          <a:p>
            <a:r>
              <a:rPr lang="en-GB" dirty="0"/>
              <a:t>Where is the memory located?</a:t>
            </a:r>
          </a:p>
          <a:p>
            <a:r>
              <a:rPr lang="en-GB" dirty="0"/>
              <a:t>How is the place idealised?</a:t>
            </a:r>
          </a:p>
          <a:p>
            <a:r>
              <a:rPr lang="en-GB" dirty="0"/>
              <a:t>To what extent is the speaker’s use of place an extended metaphor?</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3429000"/>
            <a:ext cx="2798440" cy="15741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17395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Lesson 2</a:t>
            </a:r>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272810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Read the analysis of the poem on the sheet</a:t>
            </a:r>
          </a:p>
        </p:txBody>
      </p:sp>
      <p:sp>
        <p:nvSpPr>
          <p:cNvPr id="3" name="Content Placeholder 2"/>
          <p:cNvSpPr>
            <a:spLocks noGrp="1"/>
          </p:cNvSpPr>
          <p:nvPr>
            <p:ph idx="1"/>
          </p:nvPr>
        </p:nvSpPr>
        <p:spPr/>
        <p:txBody>
          <a:bodyPr/>
          <a:lstStyle/>
          <a:p>
            <a:r>
              <a:rPr lang="en-GB" dirty="0"/>
              <a:t>Highlight key points</a:t>
            </a:r>
          </a:p>
        </p:txBody>
      </p:sp>
    </p:spTree>
    <p:extLst>
      <p:ext uri="{BB962C8B-B14F-4D97-AF65-F5344CB8AC3E}">
        <p14:creationId xmlns:p14="http://schemas.microsoft.com/office/powerpoint/2010/main" val="445393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How does the structure of the poem reflect the speaker’s feelings?</a:t>
            </a:r>
          </a:p>
        </p:txBody>
      </p:sp>
      <p:sp>
        <p:nvSpPr>
          <p:cNvPr id="3" name="Content Placeholder 2"/>
          <p:cNvSpPr>
            <a:spLocks noGrp="1"/>
          </p:cNvSpPr>
          <p:nvPr>
            <p:ph idx="1"/>
          </p:nvPr>
        </p:nvSpPr>
        <p:spPr/>
        <p:txBody>
          <a:bodyPr>
            <a:normAutofit fontScale="92500" lnSpcReduction="10000"/>
          </a:bodyPr>
          <a:lstStyle/>
          <a:p>
            <a:r>
              <a:rPr lang="en-GB" dirty="0"/>
              <a:t>How many verses/stanzas?</a:t>
            </a:r>
          </a:p>
          <a:p>
            <a:r>
              <a:rPr lang="en-GB" dirty="0"/>
              <a:t>How many lines in each stanza?</a:t>
            </a:r>
          </a:p>
          <a:p>
            <a:r>
              <a:rPr lang="en-GB" dirty="0"/>
              <a:t>Do the stanzas follow a similar pattern? What is it?</a:t>
            </a:r>
          </a:p>
          <a:p>
            <a:r>
              <a:rPr lang="en-GB" dirty="0"/>
              <a:t>What meaning could be attached to your findings?</a:t>
            </a:r>
          </a:p>
          <a:p>
            <a:endParaRPr lang="en-GB" dirty="0"/>
          </a:p>
          <a:p>
            <a:r>
              <a:rPr lang="en-GB" dirty="0"/>
              <a:t>How is a tone of longing or unease conveyed in the structure of the poem?</a:t>
            </a:r>
          </a:p>
        </p:txBody>
      </p:sp>
    </p:spTree>
    <p:extLst>
      <p:ext uri="{BB962C8B-B14F-4D97-AF65-F5344CB8AC3E}">
        <p14:creationId xmlns:p14="http://schemas.microsoft.com/office/powerpoint/2010/main" val="3879087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tx1"/>
            </a:solidFill>
          </a:ln>
        </p:spPr>
        <p:txBody>
          <a:bodyPr/>
          <a:lstStyle/>
          <a:p>
            <a:r>
              <a:rPr lang="en-GB" dirty="0"/>
              <a:t>Form and structure</a:t>
            </a:r>
          </a:p>
        </p:txBody>
      </p:sp>
      <p:sp>
        <p:nvSpPr>
          <p:cNvPr id="3" name="Content Placeholder 2"/>
          <p:cNvSpPr>
            <a:spLocks noGrp="1"/>
          </p:cNvSpPr>
          <p:nvPr>
            <p:ph idx="1"/>
          </p:nvPr>
        </p:nvSpPr>
        <p:spPr/>
        <p:txBody>
          <a:bodyPr>
            <a:normAutofit/>
          </a:bodyPr>
          <a:lstStyle/>
          <a:p>
            <a:r>
              <a:rPr lang="en-US" sz="2400" dirty="0"/>
              <a:t>The poem follows a </a:t>
            </a:r>
            <a:r>
              <a:rPr lang="en-US" sz="2400" b="1" dirty="0"/>
              <a:t>three</a:t>
            </a:r>
            <a:r>
              <a:rPr lang="en-US" sz="2400" dirty="0"/>
              <a:t> </a:t>
            </a:r>
            <a:r>
              <a:rPr lang="en-US" sz="2400" b="1" dirty="0"/>
              <a:t>stanza</a:t>
            </a:r>
            <a:r>
              <a:rPr lang="en-US" sz="2400" dirty="0"/>
              <a:t> structure with repetitive elements such as the idea of ‘sunlight’. </a:t>
            </a:r>
            <a:endParaRPr lang="en-GB" sz="2400" dirty="0"/>
          </a:p>
          <a:p>
            <a:r>
              <a:rPr lang="en-US" sz="2400" dirty="0"/>
              <a:t>The opening seems to encompass the speaker trying to capture the memory; the second stanza fleshes out the city in her mind; finally the poem seems to veer towards an idea of facing up to the modern, dark place her city of memory has become. </a:t>
            </a:r>
            <a:endParaRPr lang="en-GB" sz="2400" dirty="0"/>
          </a:p>
          <a:p>
            <a:r>
              <a:rPr lang="en-US" sz="2400" dirty="0"/>
              <a:t>The poem uses </a:t>
            </a:r>
            <a:r>
              <a:rPr lang="en-US" sz="2400" b="1" dirty="0"/>
              <a:t>enjambment</a:t>
            </a:r>
            <a:r>
              <a:rPr lang="en-US" sz="2400" dirty="0"/>
              <a:t> to create a fluid, natural pace to the narrator’s thought process, as though she is thinking out loud and yet to find a conclusion. </a:t>
            </a:r>
            <a:r>
              <a:rPr lang="en-US" sz="2400" b="1" dirty="0"/>
              <a:t>Final stanza more end stopped lines = trapped?</a:t>
            </a:r>
          </a:p>
          <a:p>
            <a:endParaRPr lang="en-GB" sz="2400" dirty="0"/>
          </a:p>
        </p:txBody>
      </p:sp>
    </p:spTree>
    <p:extLst>
      <p:ext uri="{BB962C8B-B14F-4D97-AF65-F5344CB8AC3E}">
        <p14:creationId xmlns:p14="http://schemas.microsoft.com/office/powerpoint/2010/main" val="2009591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Re-read the poem</a:t>
            </a:r>
          </a:p>
        </p:txBody>
      </p:sp>
      <p:sp>
        <p:nvSpPr>
          <p:cNvPr id="3" name="Content Placeholder 2"/>
          <p:cNvSpPr>
            <a:spLocks noGrp="1"/>
          </p:cNvSpPr>
          <p:nvPr>
            <p:ph idx="1"/>
          </p:nvPr>
        </p:nvSpPr>
        <p:spPr/>
        <p:txBody>
          <a:bodyPr/>
          <a:lstStyle/>
          <a:p>
            <a:r>
              <a:rPr lang="en-GB" dirty="0"/>
              <a:t>Where phrases have been underlined, annotate your poem, using technical terms and explanation of effect.</a:t>
            </a:r>
          </a:p>
        </p:txBody>
      </p:sp>
    </p:spTree>
    <p:extLst>
      <p:ext uri="{BB962C8B-B14F-4D97-AF65-F5344CB8AC3E}">
        <p14:creationId xmlns:p14="http://schemas.microsoft.com/office/powerpoint/2010/main" val="1983901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229600" cy="6669360"/>
          </a:xfrm>
        </p:spPr>
        <p:txBody>
          <a:bodyPr>
            <a:normAutofit fontScale="62500" lnSpcReduction="20000"/>
          </a:bodyPr>
          <a:lstStyle/>
          <a:p>
            <a:pPr marL="0" indent="0">
              <a:buNone/>
            </a:pPr>
            <a:r>
              <a:rPr lang="en-GB"/>
              <a:t>…………………….</a:t>
            </a:r>
            <a:endParaRPr lang="en-GB" dirty="0"/>
          </a:p>
          <a:p>
            <a:pPr marL="0" indent="0">
              <a:buNone/>
            </a:pPr>
            <a:r>
              <a:rPr lang="en-GB" dirty="0"/>
              <a:t>for it seems </a:t>
            </a:r>
            <a:r>
              <a:rPr lang="en-GB" u="sng" dirty="0"/>
              <a:t>I never saw it in that November</a:t>
            </a:r>
            <a:br>
              <a:rPr lang="en-GB" dirty="0"/>
            </a:br>
            <a:r>
              <a:rPr lang="en-GB" dirty="0"/>
              <a:t>which, I am told, comes to the mildest city.</a:t>
            </a:r>
            <a:br>
              <a:rPr lang="en-GB" dirty="0"/>
            </a:br>
            <a:r>
              <a:rPr lang="en-GB" u="sng" dirty="0"/>
              <a:t>The worst news I receive of it cannot break</a:t>
            </a:r>
            <a:br>
              <a:rPr lang="en-GB" u="sng" dirty="0"/>
            </a:br>
            <a:r>
              <a:rPr lang="en-GB" u="sng" dirty="0"/>
              <a:t>my original view</a:t>
            </a:r>
            <a:r>
              <a:rPr lang="en-GB" dirty="0"/>
              <a:t>, the bright, filled paperweight.</a:t>
            </a:r>
            <a:br>
              <a:rPr lang="en-GB" dirty="0"/>
            </a:br>
            <a:r>
              <a:rPr lang="en-GB" u="sng" dirty="0"/>
              <a:t>It may be at war, it may be sick with tyrants</a:t>
            </a:r>
            <a:r>
              <a:rPr lang="en-GB" dirty="0"/>
              <a:t>,</a:t>
            </a:r>
            <a:br>
              <a:rPr lang="en-GB" dirty="0"/>
            </a:br>
            <a:r>
              <a:rPr lang="en-GB" dirty="0"/>
              <a:t>but I am branded by an impression of sunlight.</a:t>
            </a:r>
          </a:p>
          <a:p>
            <a:pPr marL="0" indent="0">
              <a:buNone/>
            </a:pPr>
            <a:r>
              <a:rPr lang="en-GB" u="sng" dirty="0"/>
              <a:t>The white streets of that city,</a:t>
            </a:r>
            <a:r>
              <a:rPr lang="en-GB" dirty="0"/>
              <a:t> the graceful slopes</a:t>
            </a:r>
            <a:br>
              <a:rPr lang="en-GB" dirty="0"/>
            </a:br>
            <a:r>
              <a:rPr lang="en-GB" dirty="0"/>
              <a:t>glow even clearer as time rolls its tanks</a:t>
            </a:r>
            <a:br>
              <a:rPr lang="en-GB" dirty="0"/>
            </a:br>
            <a:r>
              <a:rPr lang="en-GB" dirty="0"/>
              <a:t>and the frontiers rise between us, close like waves.</a:t>
            </a:r>
            <a:br>
              <a:rPr lang="en-GB" dirty="0"/>
            </a:br>
            <a:r>
              <a:rPr lang="en-GB" dirty="0"/>
              <a:t>That child’s vocabulary </a:t>
            </a:r>
            <a:r>
              <a:rPr lang="en-GB" u="sng" dirty="0"/>
              <a:t>I carried here</a:t>
            </a:r>
            <a:br>
              <a:rPr lang="en-GB" u="sng" dirty="0"/>
            </a:br>
            <a:r>
              <a:rPr lang="en-GB" u="sng" dirty="0"/>
              <a:t>like a hollow doll, opens and spills a grammar.</a:t>
            </a:r>
            <a:br>
              <a:rPr lang="en-GB" dirty="0"/>
            </a:br>
            <a:r>
              <a:rPr lang="en-GB" dirty="0"/>
              <a:t>Soon I shall have every coloured molecule of it.</a:t>
            </a:r>
            <a:br>
              <a:rPr lang="en-GB" dirty="0"/>
            </a:br>
            <a:r>
              <a:rPr lang="en-GB" dirty="0"/>
              <a:t>It may by now be a lie, banned by the state</a:t>
            </a:r>
            <a:br>
              <a:rPr lang="en-GB" dirty="0"/>
            </a:br>
            <a:r>
              <a:rPr lang="en-GB" dirty="0"/>
              <a:t>but I can’t get it off my tongue. It tastes of sunlight.</a:t>
            </a:r>
          </a:p>
          <a:p>
            <a:pPr marL="0" indent="0">
              <a:buNone/>
            </a:pPr>
            <a:r>
              <a:rPr lang="en-GB" dirty="0"/>
              <a:t>I have no passport, there’s no way back at all</a:t>
            </a:r>
            <a:br>
              <a:rPr lang="en-GB" dirty="0"/>
            </a:br>
            <a:r>
              <a:rPr lang="en-GB" dirty="0"/>
              <a:t>but my city comes to me in its own white plane.</a:t>
            </a:r>
            <a:br>
              <a:rPr lang="en-GB" dirty="0"/>
            </a:br>
            <a:r>
              <a:rPr lang="en-GB" u="sng" dirty="0"/>
              <a:t>It lies down in front of me, docile as paper</a:t>
            </a:r>
            <a:r>
              <a:rPr lang="en-GB" dirty="0"/>
              <a:t>;</a:t>
            </a:r>
            <a:br>
              <a:rPr lang="en-GB" dirty="0"/>
            </a:br>
            <a:r>
              <a:rPr lang="en-GB" dirty="0"/>
              <a:t>I comb its hair and love its shining eyes.</a:t>
            </a:r>
            <a:br>
              <a:rPr lang="en-GB" dirty="0"/>
            </a:br>
            <a:r>
              <a:rPr lang="en-GB" dirty="0"/>
              <a:t>My city takes me dancing through the city</a:t>
            </a:r>
            <a:br>
              <a:rPr lang="en-GB" dirty="0"/>
            </a:br>
            <a:r>
              <a:rPr lang="en-GB" dirty="0"/>
              <a:t>of walls. </a:t>
            </a:r>
            <a:r>
              <a:rPr lang="en-GB" u="sng" dirty="0"/>
              <a:t>They </a:t>
            </a:r>
            <a:r>
              <a:rPr lang="en-GB" dirty="0"/>
              <a:t>accuse me of absence,</a:t>
            </a:r>
            <a:r>
              <a:rPr lang="en-GB" u="sng" dirty="0"/>
              <a:t> they circle me</a:t>
            </a:r>
            <a:r>
              <a:rPr lang="en-GB" dirty="0"/>
              <a:t>.</a:t>
            </a:r>
            <a:br>
              <a:rPr lang="en-GB" dirty="0"/>
            </a:br>
            <a:r>
              <a:rPr lang="en-GB" dirty="0"/>
              <a:t>They accuse me of being dark in their free city.</a:t>
            </a:r>
            <a:br>
              <a:rPr lang="en-GB" dirty="0"/>
            </a:br>
            <a:r>
              <a:rPr lang="en-GB" dirty="0"/>
              <a:t>My city hides behind me. </a:t>
            </a:r>
            <a:r>
              <a:rPr lang="en-GB" u="sng" dirty="0"/>
              <a:t>They mutter death</a:t>
            </a:r>
            <a:r>
              <a:rPr lang="en-GB" dirty="0"/>
              <a:t>,</a:t>
            </a:r>
            <a:br>
              <a:rPr lang="en-GB" dirty="0"/>
            </a:br>
            <a:r>
              <a:rPr lang="en-GB" dirty="0"/>
              <a:t>……………………………….</a:t>
            </a:r>
          </a:p>
        </p:txBody>
      </p:sp>
    </p:spTree>
    <p:extLst>
      <p:ext uri="{BB962C8B-B14F-4D97-AF65-F5344CB8AC3E}">
        <p14:creationId xmlns:p14="http://schemas.microsoft.com/office/powerpoint/2010/main" val="4118820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a:t>How does the ending of the poem suggest that the speaker’s relation ship with the past is not necessarily a positive one?</a:t>
            </a:r>
          </a:p>
        </p:txBody>
      </p:sp>
      <p:sp>
        <p:nvSpPr>
          <p:cNvPr id="3" name="Content Placeholder 2"/>
          <p:cNvSpPr>
            <a:spLocks noGrp="1"/>
          </p:cNvSpPr>
          <p:nvPr>
            <p:ph idx="1"/>
          </p:nvPr>
        </p:nvSpPr>
        <p:spPr/>
        <p:txBody>
          <a:bodyPr/>
          <a:lstStyle/>
          <a:p>
            <a:r>
              <a:rPr lang="en-GB" dirty="0"/>
              <a:t>Look at the last 4 lines. What do they suggest to you?</a:t>
            </a:r>
          </a:p>
          <a:p>
            <a:endParaRPr lang="en-GB" dirty="0"/>
          </a:p>
          <a:p>
            <a:pPr marL="0" indent="0">
              <a:buNone/>
            </a:pPr>
            <a:r>
              <a:rPr lang="en-GB" dirty="0"/>
              <a:t>‘They accuse me of absence, they circle me.</a:t>
            </a:r>
          </a:p>
          <a:p>
            <a:pPr marL="0" indent="0">
              <a:buNone/>
            </a:pPr>
            <a:r>
              <a:rPr lang="en-GB" dirty="0"/>
              <a:t>They accuse me of being dark in their free city.</a:t>
            </a:r>
          </a:p>
          <a:p>
            <a:pPr marL="0" indent="0">
              <a:buNone/>
            </a:pPr>
            <a:r>
              <a:rPr lang="en-GB" dirty="0"/>
              <a:t>My city hides behind me. They mutter death,</a:t>
            </a:r>
          </a:p>
          <a:p>
            <a:pPr marL="0" indent="0">
              <a:buNone/>
            </a:pPr>
            <a:r>
              <a:rPr lang="en-GB" dirty="0"/>
              <a:t>And my shadow falls as evidence of sunlight.</a:t>
            </a:r>
          </a:p>
        </p:txBody>
      </p:sp>
    </p:spTree>
    <p:extLst>
      <p:ext uri="{BB962C8B-B14F-4D97-AF65-F5344CB8AC3E}">
        <p14:creationId xmlns:p14="http://schemas.microsoft.com/office/powerpoint/2010/main" val="1262853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a:t>Complete your chart </a:t>
            </a:r>
            <a:r>
              <a:rPr lang="en-GB" dirty="0" err="1"/>
              <a:t>Rs</a:t>
            </a:r>
            <a:r>
              <a:rPr lang="en-GB" dirty="0"/>
              <a:t> of add to your unmarked chart.</a:t>
            </a:r>
          </a:p>
          <a:p>
            <a:endParaRPr lang="en-GB" dirty="0"/>
          </a:p>
          <a:p>
            <a:r>
              <a:rPr lang="en-GB" dirty="0"/>
              <a:t>What does “branded” suggest?</a:t>
            </a:r>
          </a:p>
          <a:p>
            <a:r>
              <a:rPr lang="en-GB" dirty="0"/>
              <a:t>“I comb its hair and love its shining eyes” What metaphor is being continued here?</a:t>
            </a:r>
          </a:p>
          <a:p>
            <a:r>
              <a:rPr lang="en-GB" dirty="0"/>
              <a:t>“There once was a country” Why does it start like a </a:t>
            </a:r>
            <a:r>
              <a:rPr lang="en-GB" dirty="0" err="1"/>
              <a:t>fairystory</a:t>
            </a:r>
            <a:r>
              <a:rPr lang="en-GB" dirty="0"/>
              <a:t>?</a:t>
            </a:r>
          </a:p>
        </p:txBody>
      </p:sp>
    </p:spTree>
    <p:extLst>
      <p:ext uri="{BB962C8B-B14F-4D97-AF65-F5344CB8AC3E}">
        <p14:creationId xmlns:p14="http://schemas.microsoft.com/office/powerpoint/2010/main" val="3026933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tx1"/>
            </a:solidFill>
          </a:ln>
        </p:spPr>
        <p:txBody>
          <a:bodyPr/>
          <a:lstStyle/>
          <a:p>
            <a:r>
              <a:rPr lang="en-GB" dirty="0"/>
              <a:t>Context</a:t>
            </a:r>
          </a:p>
        </p:txBody>
      </p:sp>
      <p:sp>
        <p:nvSpPr>
          <p:cNvPr id="3" name="Content Placeholder 2"/>
          <p:cNvSpPr>
            <a:spLocks noGrp="1"/>
          </p:cNvSpPr>
          <p:nvPr>
            <p:ph idx="1"/>
          </p:nvPr>
        </p:nvSpPr>
        <p:spPr>
          <a:xfrm>
            <a:off x="457200" y="1600200"/>
            <a:ext cx="8229600" cy="5141168"/>
          </a:xfrm>
        </p:spPr>
        <p:txBody>
          <a:bodyPr>
            <a:normAutofit/>
          </a:bodyPr>
          <a:lstStyle/>
          <a:p>
            <a:r>
              <a:rPr lang="en-US" dirty="0"/>
              <a:t>The poem explores the </a:t>
            </a:r>
            <a:r>
              <a:rPr lang="en-US" b="1" dirty="0"/>
              <a:t>memory</a:t>
            </a:r>
            <a:r>
              <a:rPr lang="en-US" dirty="0"/>
              <a:t> of the speaker and their experiences in a faraway city they spent time in as a child. The poet </a:t>
            </a:r>
            <a:r>
              <a:rPr lang="en-US" b="1" dirty="0"/>
              <a:t>reminisces about the place through her childhood eyes</a:t>
            </a:r>
            <a:r>
              <a:rPr lang="en-US" dirty="0"/>
              <a:t>, although we see </a:t>
            </a:r>
            <a:r>
              <a:rPr lang="en-US" b="1" dirty="0"/>
              <a:t>conflict between this and her adult perception </a:t>
            </a:r>
            <a:r>
              <a:rPr lang="en-US" dirty="0"/>
              <a:t>of her homeland.  </a:t>
            </a:r>
          </a:p>
          <a:p>
            <a:r>
              <a:rPr lang="en-US" dirty="0"/>
              <a:t>An </a:t>
            </a:r>
            <a:r>
              <a:rPr lang="en-US" b="1" dirty="0" err="1"/>
              <a:t>emigrée</a:t>
            </a:r>
            <a:r>
              <a:rPr lang="en-US" dirty="0"/>
              <a:t> is usually the term for </a:t>
            </a:r>
            <a:r>
              <a:rPr lang="en-US" b="1" dirty="0"/>
              <a:t>someone who has to leave a country for political or social reasons</a:t>
            </a:r>
            <a:r>
              <a:rPr lang="en-US" dirty="0"/>
              <a:t>.  </a:t>
            </a:r>
            <a:endParaRPr lang="en-GB" dirty="0"/>
          </a:p>
        </p:txBody>
      </p:sp>
    </p:spTree>
    <p:extLst>
      <p:ext uri="{BB962C8B-B14F-4D97-AF65-F5344CB8AC3E}">
        <p14:creationId xmlns:p14="http://schemas.microsoft.com/office/powerpoint/2010/main" val="4294483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099" y="0"/>
            <a:ext cx="7620000" cy="725487"/>
          </a:xfrm>
        </p:spPr>
        <p:txBody>
          <a:bodyPr/>
          <a:lstStyle/>
          <a:p>
            <a:r>
              <a:rPr lang="en-GB" sz="4000" dirty="0"/>
              <a:t>Copy and complete the table:</a:t>
            </a:r>
          </a:p>
        </p:txBody>
      </p:sp>
      <p:graphicFrame>
        <p:nvGraphicFramePr>
          <p:cNvPr id="6" name="Content Placeholder 5"/>
          <p:cNvGraphicFramePr>
            <a:graphicFrameLocks noGrp="1"/>
          </p:cNvGraphicFramePr>
          <p:nvPr>
            <p:ph idx="1"/>
            <p:extLst/>
          </p:nvPr>
        </p:nvGraphicFramePr>
        <p:xfrm>
          <a:off x="0" y="819150"/>
          <a:ext cx="9144000" cy="5582920"/>
        </p:xfrm>
        <a:graphic>
          <a:graphicData uri="http://schemas.openxmlformats.org/drawingml/2006/table">
            <a:tbl>
              <a:tblPr firstRow="1" bandRow="1">
                <a:tableStyleId>{BC89EF96-8CEA-46FF-86C4-4CE0E7609802}</a:tableStyleId>
              </a:tblPr>
              <a:tblGrid>
                <a:gridCol w="1987379">
                  <a:extLst>
                    <a:ext uri="{9D8B030D-6E8A-4147-A177-3AD203B41FA5}">
                      <a16:colId xmlns:a16="http://schemas.microsoft.com/office/drawing/2014/main" val="20000"/>
                    </a:ext>
                  </a:extLst>
                </a:gridCol>
                <a:gridCol w="1596081">
                  <a:extLst>
                    <a:ext uri="{9D8B030D-6E8A-4147-A177-3AD203B41FA5}">
                      <a16:colId xmlns:a16="http://schemas.microsoft.com/office/drawing/2014/main" val="20001"/>
                    </a:ext>
                  </a:extLst>
                </a:gridCol>
                <a:gridCol w="5560540">
                  <a:extLst>
                    <a:ext uri="{9D8B030D-6E8A-4147-A177-3AD203B41FA5}">
                      <a16:colId xmlns:a16="http://schemas.microsoft.com/office/drawing/2014/main" val="20002"/>
                    </a:ext>
                  </a:extLst>
                </a:gridCol>
              </a:tblGrid>
              <a:tr h="370840">
                <a:tc>
                  <a:txBody>
                    <a:bodyPr/>
                    <a:lstStyle/>
                    <a:p>
                      <a:r>
                        <a:rPr lang="en-GB" dirty="0"/>
                        <a:t>IDEA</a:t>
                      </a:r>
                    </a:p>
                  </a:txBody>
                  <a:tcPr/>
                </a:tc>
                <a:tc>
                  <a:txBody>
                    <a:bodyPr/>
                    <a:lstStyle/>
                    <a:p>
                      <a:r>
                        <a:rPr lang="en-GB" dirty="0"/>
                        <a:t>EVIDENCE</a:t>
                      </a:r>
                    </a:p>
                  </a:txBody>
                  <a:tcPr/>
                </a:tc>
                <a:tc>
                  <a:txBody>
                    <a:bodyPr/>
                    <a:lstStyle/>
                    <a:p>
                      <a:r>
                        <a:rPr lang="en-GB" dirty="0"/>
                        <a:t>ANALYSIS</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effectLst/>
                          <a:latin typeface="+mn-lt"/>
                        </a:rPr>
                        <a:t>Exile</a:t>
                      </a:r>
                      <a:r>
                        <a:rPr lang="en-GB" sz="1800" dirty="0">
                          <a:effectLst/>
                          <a:latin typeface="+mn-lt"/>
                        </a:rPr>
                        <a:t>: The speaker seems to be an exile from an unknown city.</a:t>
                      </a:r>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0001"/>
                  </a:ext>
                </a:extLst>
              </a:tr>
              <a:tr h="370840">
                <a:tc>
                  <a:txBody>
                    <a:bodyPr/>
                    <a:lstStyle/>
                    <a:p>
                      <a:r>
                        <a:rPr lang="en-GB" b="1" dirty="0"/>
                        <a:t>Semantic field of war: </a:t>
                      </a:r>
                      <a:r>
                        <a:rPr lang="en-GB" dirty="0"/>
                        <a:t>Words and phrases associated with TV reporting of war used throughout.</a:t>
                      </a:r>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0002"/>
                  </a:ext>
                </a:extLst>
              </a:tr>
              <a:tr h="370840">
                <a:tc>
                  <a:txBody>
                    <a:bodyPr/>
                    <a:lstStyle/>
                    <a:p>
                      <a:r>
                        <a:rPr lang="en-GB" b="1" dirty="0"/>
                        <a:t>Light and shade: </a:t>
                      </a:r>
                      <a:r>
                        <a:rPr lang="en-GB" dirty="0"/>
                        <a:t>References to sunlight are repeated.</a:t>
                      </a:r>
                    </a:p>
                  </a:txBody>
                  <a:tcPr/>
                </a:tc>
                <a:tc>
                  <a:txBody>
                    <a:bodyPr/>
                    <a:lstStyle/>
                    <a:p>
                      <a:endParaRPr lang="en-GB"/>
                    </a:p>
                  </a:txBody>
                  <a:tcPr/>
                </a:tc>
                <a:tc>
                  <a:txBody>
                    <a:bodyPr/>
                    <a:lstStyle/>
                    <a:p>
                      <a:r>
                        <a:rPr lang="en-GB" dirty="0"/>
                        <a:t>The repeated references to sunlight suggest the speaker has an idealised, almost dream-like picture of the past, where it is always sunny. However, the place is not as perfect as she remembers it and mentions of ‘dark’ and ‘death’ imply that things are not as ideal as her memories suggest. There is a sense that her relationship with the place may be threatening to her in some way.</a:t>
                      </a:r>
                    </a:p>
                    <a:p>
                      <a:endParaRPr lang="en-GB" dirty="0"/>
                    </a:p>
                  </a:txBody>
                  <a:tcPr/>
                </a:tc>
                <a:extLst>
                  <a:ext uri="{0D108BD9-81ED-4DB2-BD59-A6C34878D82A}">
                    <a16:rowId xmlns:a16="http://schemas.microsoft.com/office/drawing/2014/main" val="10003"/>
                  </a:ext>
                </a:extLst>
              </a:tr>
            </a:tbl>
          </a:graphicData>
        </a:graphic>
      </p:graphicFrame>
      <p:sp>
        <p:nvSpPr>
          <p:cNvPr id="3" name="TextBox 2"/>
          <p:cNvSpPr txBox="1"/>
          <p:nvPr/>
        </p:nvSpPr>
        <p:spPr>
          <a:xfrm>
            <a:off x="3635896" y="1196752"/>
            <a:ext cx="4824536" cy="2246769"/>
          </a:xfrm>
          <a:prstGeom prst="rect">
            <a:avLst/>
          </a:prstGeom>
          <a:noFill/>
        </p:spPr>
        <p:txBody>
          <a:bodyPr wrap="square" rtlCol="0">
            <a:spAutoFit/>
          </a:bodyPr>
          <a:lstStyle/>
          <a:p>
            <a:r>
              <a:rPr lang="en-GB" sz="2800" dirty="0">
                <a:solidFill>
                  <a:srgbClr val="FF0000"/>
                </a:solidFill>
              </a:rPr>
              <a:t>Complete this table.</a:t>
            </a:r>
          </a:p>
          <a:p>
            <a:r>
              <a:rPr lang="en-GB" sz="2800" dirty="0">
                <a:solidFill>
                  <a:srgbClr val="FF0000"/>
                </a:solidFill>
              </a:rPr>
              <a:t>Complete any </a:t>
            </a:r>
            <a:r>
              <a:rPr lang="en-GB" sz="2800" dirty="0" err="1">
                <a:solidFill>
                  <a:srgbClr val="FF0000"/>
                </a:solidFill>
              </a:rPr>
              <a:t>Rs</a:t>
            </a:r>
            <a:r>
              <a:rPr lang="en-GB" sz="2800" dirty="0">
                <a:solidFill>
                  <a:srgbClr val="FF0000"/>
                </a:solidFill>
              </a:rPr>
              <a:t> on your </a:t>
            </a:r>
            <a:r>
              <a:rPr lang="en-GB" sz="2800" dirty="0" err="1">
                <a:solidFill>
                  <a:srgbClr val="FF0000"/>
                </a:solidFill>
              </a:rPr>
              <a:t>Emigree</a:t>
            </a:r>
            <a:r>
              <a:rPr lang="en-GB" sz="2800" dirty="0">
                <a:solidFill>
                  <a:srgbClr val="FF0000"/>
                </a:solidFill>
              </a:rPr>
              <a:t> chart</a:t>
            </a:r>
          </a:p>
          <a:p>
            <a:r>
              <a:rPr lang="en-GB" sz="2800" dirty="0">
                <a:solidFill>
                  <a:srgbClr val="FF0000"/>
                </a:solidFill>
              </a:rPr>
              <a:t>Which poems would you compare to this one? Why?</a:t>
            </a:r>
          </a:p>
        </p:txBody>
      </p:sp>
    </p:spTree>
    <p:extLst>
      <p:ext uri="{BB962C8B-B14F-4D97-AF65-F5344CB8AC3E}">
        <p14:creationId xmlns:p14="http://schemas.microsoft.com/office/powerpoint/2010/main" val="300773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nvPr>
        </p:nvGraphicFramePr>
        <p:xfrm>
          <a:off x="0" y="0"/>
          <a:ext cx="9144000" cy="6858000"/>
        </p:xfrm>
        <a:graphic>
          <a:graphicData uri="http://schemas.openxmlformats.org/drawingml/2006/table">
            <a:tbl>
              <a:tblPr firstRow="1" bandRow="1">
                <a:tableStyleId>{BC89EF96-8CEA-46FF-86C4-4CE0E7609802}</a:tableStyleId>
              </a:tblPr>
              <a:tblGrid>
                <a:gridCol w="1752600">
                  <a:extLst>
                    <a:ext uri="{9D8B030D-6E8A-4147-A177-3AD203B41FA5}">
                      <a16:colId xmlns:a16="http://schemas.microsoft.com/office/drawing/2014/main" val="20000"/>
                    </a:ext>
                  </a:extLst>
                </a:gridCol>
                <a:gridCol w="2152650">
                  <a:extLst>
                    <a:ext uri="{9D8B030D-6E8A-4147-A177-3AD203B41FA5}">
                      <a16:colId xmlns:a16="http://schemas.microsoft.com/office/drawing/2014/main" val="20001"/>
                    </a:ext>
                  </a:extLst>
                </a:gridCol>
                <a:gridCol w="5238750">
                  <a:extLst>
                    <a:ext uri="{9D8B030D-6E8A-4147-A177-3AD203B41FA5}">
                      <a16:colId xmlns:a16="http://schemas.microsoft.com/office/drawing/2014/main" val="20002"/>
                    </a:ext>
                  </a:extLst>
                </a:gridCol>
              </a:tblGrid>
              <a:tr h="397013">
                <a:tc>
                  <a:txBody>
                    <a:bodyPr/>
                    <a:lstStyle/>
                    <a:p>
                      <a:r>
                        <a:rPr lang="en-GB" sz="1600" dirty="0"/>
                        <a:t>IDEA</a:t>
                      </a:r>
                    </a:p>
                  </a:txBody>
                  <a:tcPr/>
                </a:tc>
                <a:tc>
                  <a:txBody>
                    <a:bodyPr/>
                    <a:lstStyle/>
                    <a:p>
                      <a:r>
                        <a:rPr lang="en-GB" sz="1600" dirty="0"/>
                        <a:t>EVIDENCE</a:t>
                      </a:r>
                    </a:p>
                  </a:txBody>
                  <a:tcPr/>
                </a:tc>
                <a:tc>
                  <a:txBody>
                    <a:bodyPr/>
                    <a:lstStyle/>
                    <a:p>
                      <a:r>
                        <a:rPr lang="en-GB" sz="1600" dirty="0"/>
                        <a:t>ANALYSIS</a:t>
                      </a:r>
                    </a:p>
                  </a:txBody>
                  <a:tcPr/>
                </a:tc>
                <a:extLst>
                  <a:ext uri="{0D108BD9-81ED-4DB2-BD59-A6C34878D82A}">
                    <a16:rowId xmlns:a16="http://schemas.microsoft.com/office/drawing/2014/main" val="10000"/>
                  </a:ext>
                </a:extLst>
              </a:tr>
              <a:tr h="15663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effectLst/>
                          <a:latin typeface="+mn-lt"/>
                        </a:rPr>
                        <a:t>Exile</a:t>
                      </a:r>
                      <a:r>
                        <a:rPr lang="en-GB" sz="1600" dirty="0">
                          <a:effectLst/>
                          <a:latin typeface="+mn-lt"/>
                        </a:rPr>
                        <a:t>: The speaker seems to be an exile from an unknown city.</a:t>
                      </a:r>
                    </a:p>
                  </a:txBody>
                  <a:tcPr/>
                </a:tc>
                <a:tc>
                  <a:txBody>
                    <a:bodyPr/>
                    <a:lstStyle/>
                    <a:p>
                      <a:r>
                        <a:rPr lang="en-GB" sz="1600" dirty="0"/>
                        <a:t>‘</a:t>
                      </a:r>
                      <a:r>
                        <a:rPr lang="en-GB" sz="1600" dirty="0" err="1"/>
                        <a:t>émigrée</a:t>
                      </a:r>
                      <a:r>
                        <a:rPr lang="en-GB" sz="1600" dirty="0"/>
                        <a:t>’, ‘I left it as a child’, ‘the frontiers rise between us’, ‘there’s no way back’</a:t>
                      </a:r>
                    </a:p>
                  </a:txBody>
                  <a:tcPr/>
                </a:tc>
                <a:tc>
                  <a:txBody>
                    <a:bodyPr/>
                    <a:lstStyle/>
                    <a:p>
                      <a:r>
                        <a:rPr lang="en-GB" sz="1600" dirty="0"/>
                        <a:t>Perhaps this mysterious and now unreachable city the speaker recollects is meant to represent the past, to which they can’t return. The use of the extended</a:t>
                      </a:r>
                      <a:r>
                        <a:rPr lang="en-GB" sz="1600" baseline="0" dirty="0"/>
                        <a:t> metaphor suggest that this continues to bother them, that they cannot escape their past or what it means to them. </a:t>
                      </a:r>
                      <a:endParaRPr lang="en-GB" sz="1600" dirty="0"/>
                    </a:p>
                    <a:p>
                      <a:endParaRPr lang="en-GB" sz="1600" dirty="0"/>
                    </a:p>
                  </a:txBody>
                  <a:tcPr/>
                </a:tc>
                <a:extLst>
                  <a:ext uri="{0D108BD9-81ED-4DB2-BD59-A6C34878D82A}">
                    <a16:rowId xmlns:a16="http://schemas.microsoft.com/office/drawing/2014/main" val="10001"/>
                  </a:ext>
                </a:extLst>
              </a:tr>
              <a:tr h="2153662">
                <a:tc>
                  <a:txBody>
                    <a:bodyPr/>
                    <a:lstStyle/>
                    <a:p>
                      <a:r>
                        <a:rPr lang="en-GB" sz="1600" b="1" dirty="0"/>
                        <a:t>Semantic field of war: </a:t>
                      </a:r>
                      <a:r>
                        <a:rPr lang="en-GB" sz="1600" dirty="0"/>
                        <a:t>Words and phrases associated with TV reporting of news used throughout.</a:t>
                      </a:r>
                    </a:p>
                  </a:txBody>
                  <a:tcPr/>
                </a:tc>
                <a:tc>
                  <a:txBody>
                    <a:bodyPr/>
                    <a:lstStyle/>
                    <a:p>
                      <a:r>
                        <a:rPr lang="en-GB" sz="1600" dirty="0"/>
                        <a:t>Vocabulary of the newsroom - ‘worst news’, ‘at war’, ‘tyrants’, ‘rolls its tanks’, ‘banned by the state’.</a:t>
                      </a:r>
                    </a:p>
                  </a:txBody>
                  <a:tcPr/>
                </a:tc>
                <a:tc>
                  <a:txBody>
                    <a:bodyPr/>
                    <a:lstStyle/>
                    <a:p>
                      <a:r>
                        <a:rPr lang="en-GB" sz="1600" dirty="0"/>
                        <a:t>The language choices used throughout the poem depict a war-torn country under the control of a brutal government. If the speaker’s memories are of childhood, perhaps these terms are meant to represent the harsh realities of the adult world</a:t>
                      </a:r>
                      <a:r>
                        <a:rPr lang="en-GB" sz="1600" baseline="0" dirty="0"/>
                        <a:t> and how others would see this city, through the medium of </a:t>
                      </a:r>
                      <a:r>
                        <a:rPr lang="en-GB" sz="1600" baseline="0" dirty="0" err="1"/>
                        <a:t>tv</a:t>
                      </a:r>
                      <a:r>
                        <a:rPr lang="en-GB" sz="1600" baseline="0" dirty="0"/>
                        <a:t>.</a:t>
                      </a:r>
                      <a:endParaRPr lang="en-GB" sz="1600" dirty="0"/>
                    </a:p>
                    <a:p>
                      <a:endParaRPr lang="en-GB" sz="1600" dirty="0"/>
                    </a:p>
                  </a:txBody>
                  <a:tcPr/>
                </a:tc>
                <a:extLst>
                  <a:ext uri="{0D108BD9-81ED-4DB2-BD59-A6C34878D82A}">
                    <a16:rowId xmlns:a16="http://schemas.microsoft.com/office/drawing/2014/main" val="10002"/>
                  </a:ext>
                </a:extLst>
              </a:tr>
              <a:tr h="2741025">
                <a:tc>
                  <a:txBody>
                    <a:bodyPr/>
                    <a:lstStyle/>
                    <a:p>
                      <a:r>
                        <a:rPr lang="en-GB" sz="1600" b="1" dirty="0"/>
                        <a:t>Light and shade: </a:t>
                      </a:r>
                      <a:r>
                        <a:rPr lang="en-GB" sz="1600" dirty="0"/>
                        <a:t>References to sunlight are repeated.</a:t>
                      </a:r>
                    </a:p>
                  </a:txBody>
                  <a:tcPr/>
                </a:tc>
                <a:tc>
                  <a:txBody>
                    <a:bodyPr/>
                    <a:lstStyle/>
                    <a:p>
                      <a:r>
                        <a:rPr lang="en-GB" sz="1600" dirty="0"/>
                        <a:t>‘sunlight-clear’, ‘branded by … sunlight’, ‘bright, filled paperweight’, ‘the white streets’, ‘tastes of sunlight’, ‘being dark’, ‘my shadow falls as evidence of sunlight’.</a:t>
                      </a:r>
                    </a:p>
                  </a:txBody>
                  <a:tcPr/>
                </a:tc>
                <a:tc>
                  <a:txBody>
                    <a:bodyPr/>
                    <a:lstStyle/>
                    <a:p>
                      <a:r>
                        <a:rPr lang="en-GB" sz="1600" dirty="0"/>
                        <a:t>The repeated references to sunlight suggest the speaker has an idealised, almost dream-like picture of the past, where it is always sunny. However, the place is not as perfect as she remembers it and mentions of ‘dark’ and ‘death’ imply that things are not as ideal as her memories suggest. There is a sense that her relationship with the place may be threatening to her in some way.</a:t>
                      </a:r>
                    </a:p>
                    <a:p>
                      <a:endParaRPr lang="en-GB" sz="16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75116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a:ln w="28575">
            <a:solidFill>
              <a:schemeClr val="tx1"/>
            </a:solidFill>
          </a:ln>
        </p:spPr>
        <p:txBody>
          <a:bodyPr>
            <a:normAutofit fontScale="90000"/>
          </a:bodyPr>
          <a:lstStyle/>
          <a:p>
            <a:r>
              <a:rPr lang="en-GB" dirty="0"/>
              <a:t>Language</a:t>
            </a:r>
          </a:p>
        </p:txBody>
      </p:sp>
      <p:sp>
        <p:nvSpPr>
          <p:cNvPr id="3" name="Content Placeholder 2"/>
          <p:cNvSpPr>
            <a:spLocks noGrp="1"/>
          </p:cNvSpPr>
          <p:nvPr>
            <p:ph idx="1"/>
          </p:nvPr>
        </p:nvSpPr>
        <p:spPr>
          <a:xfrm>
            <a:off x="457200" y="908720"/>
            <a:ext cx="8435280" cy="5217443"/>
          </a:xfrm>
        </p:spPr>
        <p:txBody>
          <a:bodyPr>
            <a:noAutofit/>
          </a:bodyPr>
          <a:lstStyle/>
          <a:p>
            <a:r>
              <a:rPr lang="en-GB" sz="2400" dirty="0"/>
              <a:t>A large amount of </a:t>
            </a:r>
            <a:r>
              <a:rPr lang="en-GB" sz="2400" b="1" dirty="0"/>
              <a:t>imagery</a:t>
            </a:r>
            <a:r>
              <a:rPr lang="en-GB" sz="2400" dirty="0"/>
              <a:t> is used to try and capture the concept of the city, including </a:t>
            </a:r>
            <a:r>
              <a:rPr lang="en-GB" sz="2400" b="1" dirty="0"/>
              <a:t>personification</a:t>
            </a:r>
            <a:r>
              <a:rPr lang="en-GB" sz="2400" dirty="0"/>
              <a:t>, though much of this is deliberately vague. </a:t>
            </a:r>
          </a:p>
          <a:p>
            <a:r>
              <a:rPr lang="en-GB" sz="2400" dirty="0"/>
              <a:t>The </a:t>
            </a:r>
            <a:r>
              <a:rPr lang="en-GB" sz="2400" b="1" dirty="0"/>
              <a:t>feeling of uncertainty </a:t>
            </a:r>
            <a:r>
              <a:rPr lang="en-GB" sz="2400" dirty="0"/>
              <a:t>is further enhanced by some of the unusual and unnatural </a:t>
            </a:r>
            <a:r>
              <a:rPr lang="en-GB" sz="2400" b="1" dirty="0"/>
              <a:t>links between ideas and choice of metaphors. </a:t>
            </a:r>
          </a:p>
          <a:p>
            <a:r>
              <a:rPr lang="en-GB" sz="2400" dirty="0"/>
              <a:t>Vocabulary associated with </a:t>
            </a:r>
            <a:r>
              <a:rPr lang="en-GB" sz="2400" b="1" dirty="0"/>
              <a:t>war, invasion and tyranny </a:t>
            </a:r>
            <a:r>
              <a:rPr lang="en-GB" sz="2400" dirty="0"/>
              <a:t>contrasts with her </a:t>
            </a:r>
            <a:r>
              <a:rPr lang="en-GB" sz="2400" b="1" dirty="0"/>
              <a:t>idealistic image </a:t>
            </a:r>
            <a:r>
              <a:rPr lang="en-GB" sz="2400" dirty="0"/>
              <a:t>of the city. </a:t>
            </a:r>
          </a:p>
          <a:p>
            <a:r>
              <a:rPr lang="en-GB" sz="2400" b="1" dirty="0"/>
              <a:t>Anecdotal: </a:t>
            </a:r>
            <a:r>
              <a:rPr lang="en-GB" sz="2400" dirty="0"/>
              <a:t>‘There once was a country…’, as though she is engaging us with a story. </a:t>
            </a:r>
          </a:p>
          <a:p>
            <a:r>
              <a:rPr lang="en-GB" sz="2400" b="1" dirty="0"/>
              <a:t>Personification of the city: </a:t>
            </a:r>
            <a:r>
              <a:rPr lang="en-GB" sz="2400" dirty="0"/>
              <a:t>highlights the importance of her home to her. </a:t>
            </a:r>
          </a:p>
          <a:p>
            <a:r>
              <a:rPr lang="en-GB" sz="2400" b="1" dirty="0"/>
              <a:t>Contrast positive/negative language: </a:t>
            </a:r>
            <a:r>
              <a:rPr lang="en-GB" sz="2400" dirty="0"/>
              <a:t>illustrates the difference between her perception of her home, and the reality. </a:t>
            </a:r>
          </a:p>
          <a:p>
            <a:endParaRPr lang="en-GB" sz="2400" dirty="0"/>
          </a:p>
        </p:txBody>
      </p:sp>
    </p:spTree>
    <p:extLst>
      <p:ext uri="{BB962C8B-B14F-4D97-AF65-F5344CB8AC3E}">
        <p14:creationId xmlns:p14="http://schemas.microsoft.com/office/powerpoint/2010/main" val="4216739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507288" cy="5937523"/>
          </a:xfrm>
        </p:spPr>
        <p:txBody>
          <a:bodyPr/>
          <a:lstStyle/>
          <a:p>
            <a:pPr marL="0" indent="0">
              <a:buNone/>
            </a:pPr>
            <a:r>
              <a:rPr lang="en-GB" dirty="0"/>
              <a:t>There once was a country… I left it as a child</a:t>
            </a:r>
          </a:p>
          <a:p>
            <a:pPr marL="0" indent="0">
              <a:buNone/>
            </a:pPr>
            <a:r>
              <a:rPr lang="en-GB" dirty="0"/>
              <a:t>but my memory of it is sunlight-clear</a:t>
            </a:r>
          </a:p>
          <a:p>
            <a:pPr marL="0" indent="0">
              <a:buNone/>
            </a:pPr>
            <a:r>
              <a:rPr lang="en-GB" dirty="0"/>
              <a:t>for it seems I never saw it in that November</a:t>
            </a:r>
          </a:p>
          <a:p>
            <a:pPr marL="0" indent="0">
              <a:buNone/>
            </a:pPr>
            <a:r>
              <a:rPr lang="en-GB" dirty="0"/>
              <a:t>which, I am told, comes to the mildest city.</a:t>
            </a:r>
          </a:p>
          <a:p>
            <a:pPr marL="0" indent="0">
              <a:buNone/>
            </a:pPr>
            <a:r>
              <a:rPr lang="en-GB" dirty="0"/>
              <a:t>The worst news I receive of it cannot break</a:t>
            </a:r>
          </a:p>
          <a:p>
            <a:pPr marL="0" indent="0">
              <a:buNone/>
            </a:pPr>
            <a:r>
              <a:rPr lang="en-GB" dirty="0"/>
              <a:t>my original view, the bright, filled paperweight.</a:t>
            </a:r>
          </a:p>
          <a:p>
            <a:pPr marL="0" indent="0">
              <a:buNone/>
            </a:pPr>
            <a:r>
              <a:rPr lang="en-GB" dirty="0"/>
              <a:t>It may be at war, it may be sick with tyrants,</a:t>
            </a:r>
          </a:p>
          <a:p>
            <a:pPr marL="0" indent="0">
              <a:buNone/>
            </a:pPr>
            <a:r>
              <a:rPr lang="en-GB" dirty="0"/>
              <a:t>but I am branded by an impression of sunlight.</a:t>
            </a:r>
          </a:p>
          <a:p>
            <a:endParaRPr lang="en-GB" dirty="0"/>
          </a:p>
        </p:txBody>
      </p:sp>
    </p:spTree>
    <p:extLst>
      <p:ext uri="{BB962C8B-B14F-4D97-AF65-F5344CB8AC3E}">
        <p14:creationId xmlns:p14="http://schemas.microsoft.com/office/powerpoint/2010/main" val="19484908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507288" cy="5937523"/>
          </a:xfrm>
        </p:spPr>
        <p:txBody>
          <a:bodyPr>
            <a:normAutofit/>
          </a:bodyPr>
          <a:lstStyle/>
          <a:p>
            <a:pPr marL="0" indent="0">
              <a:buNone/>
            </a:pPr>
            <a:r>
              <a:rPr lang="en-GB" dirty="0"/>
              <a:t>The white streets of that city, the graceful slopes</a:t>
            </a:r>
          </a:p>
          <a:p>
            <a:pPr marL="0" indent="0">
              <a:buNone/>
            </a:pPr>
            <a:r>
              <a:rPr lang="en-GB" dirty="0"/>
              <a:t>glow even clearer as time rolls its tanks</a:t>
            </a:r>
          </a:p>
          <a:p>
            <a:pPr marL="0" indent="0">
              <a:buNone/>
            </a:pPr>
            <a:r>
              <a:rPr lang="en-GB" dirty="0"/>
              <a:t>and the frontiers rise between us, close like waves.</a:t>
            </a:r>
          </a:p>
          <a:p>
            <a:pPr marL="0" indent="0">
              <a:buNone/>
            </a:pPr>
            <a:r>
              <a:rPr lang="en-GB" dirty="0"/>
              <a:t>That child’s vocabulary I carried here</a:t>
            </a:r>
          </a:p>
          <a:p>
            <a:pPr marL="0" indent="0">
              <a:buNone/>
            </a:pPr>
            <a:r>
              <a:rPr lang="en-GB" dirty="0"/>
              <a:t>like a hollow doll, opens and spills a grammar.</a:t>
            </a:r>
          </a:p>
          <a:p>
            <a:pPr marL="0" indent="0">
              <a:buNone/>
            </a:pPr>
            <a:r>
              <a:rPr lang="en-GB" dirty="0"/>
              <a:t>Soon I shall have every coloured molecule of it.</a:t>
            </a:r>
          </a:p>
          <a:p>
            <a:pPr marL="0" indent="0">
              <a:buNone/>
            </a:pPr>
            <a:r>
              <a:rPr lang="en-GB" dirty="0"/>
              <a:t>It may by now be a lie, banned by the state</a:t>
            </a:r>
          </a:p>
          <a:p>
            <a:pPr marL="0" indent="0">
              <a:buNone/>
            </a:pPr>
            <a:r>
              <a:rPr lang="en-GB" dirty="0"/>
              <a:t>but I can’t get it off my tongue. It tastes of sunlight.</a:t>
            </a:r>
          </a:p>
          <a:p>
            <a:pPr marL="0" indent="0">
              <a:buNone/>
            </a:pPr>
            <a:endParaRPr lang="en-GB" dirty="0"/>
          </a:p>
        </p:txBody>
      </p:sp>
    </p:spTree>
    <p:extLst>
      <p:ext uri="{BB962C8B-B14F-4D97-AF65-F5344CB8AC3E}">
        <p14:creationId xmlns:p14="http://schemas.microsoft.com/office/powerpoint/2010/main" val="4646587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507288" cy="5937523"/>
          </a:xfrm>
        </p:spPr>
        <p:txBody>
          <a:bodyPr/>
          <a:lstStyle/>
          <a:p>
            <a:pPr marL="0" indent="0">
              <a:buNone/>
            </a:pPr>
            <a:r>
              <a:rPr lang="en-GB" dirty="0"/>
              <a:t>I have no passport, there’s no way back at all</a:t>
            </a:r>
          </a:p>
          <a:p>
            <a:pPr marL="0" indent="0">
              <a:buNone/>
            </a:pPr>
            <a:r>
              <a:rPr lang="en-GB" dirty="0"/>
              <a:t>but my city comes to me in its own white plane.</a:t>
            </a:r>
          </a:p>
          <a:p>
            <a:pPr marL="0" indent="0">
              <a:buNone/>
            </a:pPr>
            <a:r>
              <a:rPr lang="en-GB" dirty="0"/>
              <a:t>It lies down in front of me, docile as paper;</a:t>
            </a:r>
          </a:p>
          <a:p>
            <a:pPr marL="0" indent="0">
              <a:buNone/>
            </a:pPr>
            <a:r>
              <a:rPr lang="en-GB" dirty="0"/>
              <a:t>I comb its hair and love its shining eyes.</a:t>
            </a:r>
          </a:p>
          <a:p>
            <a:pPr marL="0" indent="0">
              <a:buNone/>
            </a:pPr>
            <a:r>
              <a:rPr lang="en-GB" dirty="0"/>
              <a:t>My city takes me dancing through the city</a:t>
            </a:r>
          </a:p>
          <a:p>
            <a:pPr marL="0" indent="0">
              <a:buNone/>
            </a:pPr>
            <a:r>
              <a:rPr lang="en-GB" dirty="0"/>
              <a:t>of walls. They accuse me of absence, they circle me.</a:t>
            </a:r>
          </a:p>
          <a:p>
            <a:pPr marL="0" indent="0">
              <a:buNone/>
            </a:pPr>
            <a:r>
              <a:rPr lang="en-GB" dirty="0"/>
              <a:t>They accuse me of being dark in their free city.</a:t>
            </a:r>
          </a:p>
          <a:p>
            <a:pPr marL="0" indent="0">
              <a:buNone/>
            </a:pPr>
            <a:r>
              <a:rPr lang="en-GB" dirty="0"/>
              <a:t>My city hides behind me. They mutter death,</a:t>
            </a:r>
          </a:p>
          <a:p>
            <a:pPr marL="0" indent="0">
              <a:buNone/>
            </a:pPr>
            <a:r>
              <a:rPr lang="en-GB" dirty="0"/>
              <a:t>and my shadow falls as evidence of sunlight.</a:t>
            </a:r>
          </a:p>
          <a:p>
            <a:pPr marL="0" indent="0">
              <a:buNone/>
            </a:pPr>
            <a:endParaRPr lang="en-GB" dirty="0"/>
          </a:p>
        </p:txBody>
      </p:sp>
    </p:spTree>
    <p:extLst>
      <p:ext uri="{BB962C8B-B14F-4D97-AF65-F5344CB8AC3E}">
        <p14:creationId xmlns:p14="http://schemas.microsoft.com/office/powerpoint/2010/main" val="11796493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197381"/>
            <a:ext cx="4572000" cy="2463238"/>
          </a:xfrm>
          <a:prstGeom prst="rect">
            <a:avLst/>
          </a:prstGeom>
        </p:spPr>
        <p:txBody>
          <a:bodyPr>
            <a:spAutoFit/>
          </a:bodyPr>
          <a:lstStyle/>
          <a:p>
            <a:pPr>
              <a:lnSpc>
                <a:spcPct val="107000"/>
              </a:lnSpc>
              <a:spcAft>
                <a:spcPts val="800"/>
              </a:spcAft>
            </a:pPr>
            <a:r>
              <a:rPr lang="en-GB" dirty="0">
                <a:latin typeface="Calibri" panose="020F0502020204030204" pitchFamily="34" charset="0"/>
                <a:ea typeface="Calibri" panose="020F0502020204030204" pitchFamily="34" charset="0"/>
                <a:cs typeface="Arial" panose="020B0604020202020204" pitchFamily="34" charset="0"/>
              </a:rPr>
              <a:t>There</a:t>
            </a:r>
            <a:r>
              <a:rPr lang="en-GB" dirty="0">
                <a:solidFill>
                  <a:srgbClr val="0070C0"/>
                </a:solidFill>
                <a:latin typeface="Calibri" panose="020F0502020204030204" pitchFamily="34" charset="0"/>
                <a:ea typeface="Calibri" panose="020F0502020204030204" pitchFamily="34" charset="0"/>
                <a:cs typeface="Arial" panose="020B0604020202020204" pitchFamily="34" charset="0"/>
              </a:rPr>
              <a:t> once </a:t>
            </a:r>
            <a:r>
              <a:rPr lang="en-GB" dirty="0">
                <a:latin typeface="Calibri" panose="020F0502020204030204" pitchFamily="34" charset="0"/>
                <a:ea typeface="Calibri" panose="020F0502020204030204" pitchFamily="34" charset="0"/>
                <a:cs typeface="Arial" panose="020B0604020202020204" pitchFamily="34" charset="0"/>
              </a:rPr>
              <a:t>was a country</a:t>
            </a:r>
            <a:r>
              <a:rPr lang="en-GB" dirty="0">
                <a:solidFill>
                  <a:srgbClr val="00B050"/>
                </a:solidFill>
                <a:latin typeface="Calibri" panose="020F0502020204030204" pitchFamily="34" charset="0"/>
                <a:ea typeface="Calibri" panose="020F0502020204030204" pitchFamily="34" charset="0"/>
                <a:cs typeface="Arial" panose="020B0604020202020204" pitchFamily="34" charset="0"/>
              </a:rPr>
              <a:t>…</a:t>
            </a:r>
            <a:r>
              <a:rPr lang="en-GB" dirty="0">
                <a:latin typeface="Calibri" panose="020F0502020204030204" pitchFamily="34" charset="0"/>
                <a:ea typeface="Calibri" panose="020F0502020204030204" pitchFamily="34" charset="0"/>
                <a:cs typeface="Arial" panose="020B0604020202020204" pitchFamily="34" charset="0"/>
              </a:rPr>
              <a:t> I left it as a child</a:t>
            </a:r>
            <a:br>
              <a:rPr lang="en-GB" dirty="0">
                <a:latin typeface="Calibri" panose="020F0502020204030204" pitchFamily="34" charset="0"/>
                <a:ea typeface="Calibri" panose="020F0502020204030204" pitchFamily="34" charset="0"/>
                <a:cs typeface="Arial" panose="020B0604020202020204" pitchFamily="34" charset="0"/>
              </a:rPr>
            </a:br>
            <a:r>
              <a:rPr lang="en-GB" dirty="0">
                <a:latin typeface="Calibri" panose="020F0502020204030204" pitchFamily="34" charset="0"/>
                <a:ea typeface="Calibri" panose="020F0502020204030204" pitchFamily="34" charset="0"/>
                <a:cs typeface="Arial" panose="020B0604020202020204" pitchFamily="34" charset="0"/>
              </a:rPr>
              <a:t>but my memory of it is </a:t>
            </a:r>
            <a:r>
              <a:rPr lang="en-GB" dirty="0">
                <a:solidFill>
                  <a:srgbClr val="0070C0"/>
                </a:solidFill>
                <a:latin typeface="Calibri" panose="020F0502020204030204" pitchFamily="34" charset="0"/>
                <a:ea typeface="Calibri" panose="020F0502020204030204" pitchFamily="34" charset="0"/>
                <a:cs typeface="Arial" panose="020B0604020202020204" pitchFamily="34" charset="0"/>
              </a:rPr>
              <a:t>sunlight-clear</a:t>
            </a:r>
            <a:br>
              <a:rPr lang="en-GB" dirty="0">
                <a:latin typeface="Calibri" panose="020F0502020204030204" pitchFamily="34" charset="0"/>
                <a:ea typeface="Calibri" panose="020F0502020204030204" pitchFamily="34" charset="0"/>
                <a:cs typeface="Arial" panose="020B0604020202020204" pitchFamily="34" charset="0"/>
              </a:rPr>
            </a:br>
            <a:r>
              <a:rPr lang="en-GB" dirty="0">
                <a:latin typeface="Calibri" panose="020F0502020204030204" pitchFamily="34" charset="0"/>
                <a:ea typeface="Calibri" panose="020F0502020204030204" pitchFamily="34" charset="0"/>
                <a:cs typeface="Arial" panose="020B0604020202020204" pitchFamily="34" charset="0"/>
              </a:rPr>
              <a:t>for it seems I never saw it in that </a:t>
            </a:r>
            <a:r>
              <a:rPr lang="en-GB" dirty="0">
                <a:solidFill>
                  <a:srgbClr val="00B050"/>
                </a:solidFill>
                <a:latin typeface="Calibri" panose="020F0502020204030204" pitchFamily="34" charset="0"/>
                <a:ea typeface="Calibri" panose="020F0502020204030204" pitchFamily="34" charset="0"/>
                <a:cs typeface="Arial" panose="020B0604020202020204" pitchFamily="34" charset="0"/>
              </a:rPr>
              <a:t>November</a:t>
            </a:r>
            <a:br>
              <a:rPr lang="en-GB" dirty="0">
                <a:solidFill>
                  <a:srgbClr val="00B050"/>
                </a:solidFill>
                <a:latin typeface="Calibri" panose="020F0502020204030204" pitchFamily="34" charset="0"/>
                <a:ea typeface="Calibri" panose="020F0502020204030204" pitchFamily="34" charset="0"/>
                <a:cs typeface="Arial" panose="020B0604020202020204" pitchFamily="34" charset="0"/>
              </a:rPr>
            </a:br>
            <a:r>
              <a:rPr lang="en-GB" dirty="0">
                <a:solidFill>
                  <a:srgbClr val="00B050"/>
                </a:solidFill>
                <a:latin typeface="Calibri" panose="020F0502020204030204" pitchFamily="34" charset="0"/>
                <a:ea typeface="Calibri" panose="020F0502020204030204" pitchFamily="34" charset="0"/>
                <a:cs typeface="Arial" panose="020B0604020202020204" pitchFamily="34" charset="0"/>
              </a:rPr>
              <a:t>which,</a:t>
            </a:r>
            <a:r>
              <a:rPr lang="en-GB" dirty="0">
                <a:latin typeface="Calibri" panose="020F0502020204030204" pitchFamily="34" charset="0"/>
                <a:ea typeface="Calibri" panose="020F0502020204030204" pitchFamily="34" charset="0"/>
                <a:cs typeface="Arial" panose="020B0604020202020204" pitchFamily="34" charset="0"/>
              </a:rPr>
              <a:t> I am told, comes to the mildest city.</a:t>
            </a:r>
            <a:br>
              <a:rPr lang="en-GB" dirty="0">
                <a:latin typeface="Calibri" panose="020F0502020204030204" pitchFamily="34" charset="0"/>
                <a:ea typeface="Calibri" panose="020F0502020204030204" pitchFamily="34" charset="0"/>
                <a:cs typeface="Arial" panose="020B0604020202020204" pitchFamily="34" charset="0"/>
              </a:rPr>
            </a:br>
            <a:r>
              <a:rPr lang="en-GB" dirty="0">
                <a:latin typeface="Calibri" panose="020F0502020204030204" pitchFamily="34" charset="0"/>
                <a:ea typeface="Calibri" panose="020F0502020204030204" pitchFamily="34" charset="0"/>
                <a:cs typeface="Arial" panose="020B0604020202020204" pitchFamily="34" charset="0"/>
              </a:rPr>
              <a:t>The worst news I receive of it cannot break</a:t>
            </a:r>
            <a:br>
              <a:rPr lang="en-GB" dirty="0">
                <a:latin typeface="Calibri" panose="020F0502020204030204" pitchFamily="34" charset="0"/>
                <a:ea typeface="Calibri" panose="020F0502020204030204" pitchFamily="34" charset="0"/>
                <a:cs typeface="Arial" panose="020B0604020202020204" pitchFamily="34" charset="0"/>
              </a:rPr>
            </a:br>
            <a:r>
              <a:rPr lang="en-GB" dirty="0">
                <a:latin typeface="Calibri" panose="020F0502020204030204" pitchFamily="34" charset="0"/>
                <a:ea typeface="Calibri" panose="020F0502020204030204" pitchFamily="34" charset="0"/>
                <a:cs typeface="Arial" panose="020B0604020202020204" pitchFamily="34" charset="0"/>
              </a:rPr>
              <a:t>my original view, the </a:t>
            </a:r>
            <a:r>
              <a:rPr lang="en-GB" dirty="0">
                <a:solidFill>
                  <a:srgbClr val="FF0000"/>
                </a:solidFill>
                <a:latin typeface="Calibri" panose="020F0502020204030204" pitchFamily="34" charset="0"/>
                <a:ea typeface="Calibri" panose="020F0502020204030204" pitchFamily="34" charset="0"/>
                <a:cs typeface="Arial" panose="020B0604020202020204" pitchFamily="34" charset="0"/>
              </a:rPr>
              <a:t>bright, filled paperweight</a:t>
            </a:r>
            <a:r>
              <a:rPr lang="en-GB" dirty="0">
                <a:latin typeface="Calibri" panose="020F0502020204030204" pitchFamily="34" charset="0"/>
                <a:ea typeface="Calibri" panose="020F0502020204030204" pitchFamily="34" charset="0"/>
                <a:cs typeface="Arial" panose="020B0604020202020204" pitchFamily="34" charset="0"/>
              </a:rPr>
              <a:t>.</a:t>
            </a:r>
            <a:br>
              <a:rPr lang="en-GB" dirty="0">
                <a:latin typeface="Calibri" panose="020F0502020204030204" pitchFamily="34" charset="0"/>
                <a:ea typeface="Calibri" panose="020F0502020204030204" pitchFamily="34" charset="0"/>
                <a:cs typeface="Arial" panose="020B0604020202020204" pitchFamily="34" charset="0"/>
              </a:rPr>
            </a:br>
            <a:r>
              <a:rPr lang="en-GB" dirty="0">
                <a:latin typeface="Calibri" panose="020F0502020204030204" pitchFamily="34" charset="0"/>
                <a:ea typeface="Calibri" panose="020F0502020204030204" pitchFamily="34" charset="0"/>
                <a:cs typeface="Arial" panose="020B0604020202020204" pitchFamily="34" charset="0"/>
              </a:rPr>
              <a:t>It may be at war, it may be </a:t>
            </a:r>
            <a:r>
              <a:rPr lang="en-GB" dirty="0">
                <a:solidFill>
                  <a:srgbClr val="FF0000"/>
                </a:solidFill>
                <a:latin typeface="Calibri" panose="020F0502020204030204" pitchFamily="34" charset="0"/>
                <a:ea typeface="Calibri" panose="020F0502020204030204" pitchFamily="34" charset="0"/>
                <a:cs typeface="Arial" panose="020B0604020202020204" pitchFamily="34" charset="0"/>
              </a:rPr>
              <a:t>sick with tyrants</a:t>
            </a:r>
            <a:r>
              <a:rPr lang="en-GB" dirty="0">
                <a:latin typeface="Calibri" panose="020F0502020204030204" pitchFamily="34" charset="0"/>
                <a:ea typeface="Calibri" panose="020F0502020204030204" pitchFamily="34" charset="0"/>
                <a:cs typeface="Arial" panose="020B0604020202020204" pitchFamily="34" charset="0"/>
              </a:rPr>
              <a:t>,</a:t>
            </a:r>
            <a:br>
              <a:rPr lang="en-GB" dirty="0">
                <a:latin typeface="Calibri" panose="020F0502020204030204" pitchFamily="34" charset="0"/>
                <a:ea typeface="Calibri" panose="020F0502020204030204" pitchFamily="34" charset="0"/>
                <a:cs typeface="Arial" panose="020B0604020202020204" pitchFamily="34" charset="0"/>
              </a:rPr>
            </a:br>
            <a:r>
              <a:rPr lang="en-GB" dirty="0">
                <a:latin typeface="Calibri" panose="020F0502020204030204" pitchFamily="34" charset="0"/>
                <a:ea typeface="Calibri" panose="020F0502020204030204" pitchFamily="34" charset="0"/>
                <a:cs typeface="Arial" panose="020B0604020202020204" pitchFamily="34" charset="0"/>
              </a:rPr>
              <a:t>but I am </a:t>
            </a:r>
            <a:r>
              <a:rPr lang="en-GB" dirty="0">
                <a:solidFill>
                  <a:srgbClr val="FF0000"/>
                </a:solidFill>
                <a:latin typeface="Calibri" panose="020F0502020204030204" pitchFamily="34" charset="0"/>
                <a:ea typeface="Calibri" panose="020F0502020204030204" pitchFamily="34" charset="0"/>
                <a:cs typeface="Arial" panose="020B0604020202020204" pitchFamily="34" charset="0"/>
              </a:rPr>
              <a:t>branded by an impression of </a:t>
            </a:r>
            <a:r>
              <a:rPr lang="en-GB" u="sng" dirty="0">
                <a:solidFill>
                  <a:srgbClr val="FF0000"/>
                </a:solidFill>
                <a:latin typeface="Calibri" panose="020F0502020204030204" pitchFamily="34" charset="0"/>
                <a:ea typeface="Calibri" panose="020F0502020204030204" pitchFamily="34" charset="0"/>
                <a:cs typeface="Arial" panose="020B0604020202020204" pitchFamily="34" charset="0"/>
              </a:rPr>
              <a:t>sunlight</a:t>
            </a:r>
            <a:r>
              <a:rPr lang="en-GB" dirty="0">
                <a:latin typeface="Calibri" panose="020F0502020204030204" pitchFamily="34" charset="0"/>
                <a:ea typeface="Calibri" panose="020F0502020204030204" pitchFamily="34" charset="0"/>
                <a:cs typeface="Arial" panose="020B0604020202020204" pitchFamily="34" charset="0"/>
              </a:rPr>
              <a:t>.</a:t>
            </a:r>
            <a:endParaRPr lang="en-GB" sz="1600" dirty="0">
              <a:effectLst/>
              <a:latin typeface="Calibri" panose="020F0502020204030204" pitchFamily="34" charset="0"/>
              <a:ea typeface="Calibri" panose="020F0502020204030204" pitchFamily="34" charset="0"/>
              <a:cs typeface="Arial" panose="020B0604020202020204" pitchFamily="34" charset="0"/>
            </a:endParaRPr>
          </a:p>
        </p:txBody>
      </p:sp>
      <p:cxnSp>
        <p:nvCxnSpPr>
          <p:cNvPr id="4" name="Straight Arrow Connector 3"/>
          <p:cNvCxnSpPr/>
          <p:nvPr/>
        </p:nvCxnSpPr>
        <p:spPr>
          <a:xfrm flipH="1" flipV="1">
            <a:off x="2279766" y="957068"/>
            <a:ext cx="939423" cy="129082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flipH="1" flipV="1">
            <a:off x="1620391" y="3021208"/>
            <a:ext cx="622196" cy="2504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p:cNvCxnSpPr/>
          <p:nvPr/>
        </p:nvCxnSpPr>
        <p:spPr>
          <a:xfrm flipV="1">
            <a:off x="4788024" y="1072651"/>
            <a:ext cx="72008" cy="13653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p:cNvCxnSpPr/>
          <p:nvPr/>
        </p:nvCxnSpPr>
        <p:spPr>
          <a:xfrm flipV="1">
            <a:off x="5569054" y="1755329"/>
            <a:ext cx="1019170" cy="8973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p:cNvCxnSpPr/>
          <p:nvPr/>
        </p:nvCxnSpPr>
        <p:spPr>
          <a:xfrm flipV="1">
            <a:off x="6441854" y="3429000"/>
            <a:ext cx="650426" cy="3484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 name="TextBox 2"/>
          <p:cNvSpPr txBox="1"/>
          <p:nvPr/>
        </p:nvSpPr>
        <p:spPr>
          <a:xfrm>
            <a:off x="0" y="116632"/>
            <a:ext cx="2286000" cy="1200329"/>
          </a:xfrm>
          <a:prstGeom prst="rect">
            <a:avLst/>
          </a:prstGeom>
          <a:noFill/>
        </p:spPr>
        <p:txBody>
          <a:bodyPr wrap="square" rtlCol="0">
            <a:spAutoFit/>
          </a:bodyPr>
          <a:lstStyle/>
          <a:p>
            <a:r>
              <a:rPr lang="en-GB" dirty="0">
                <a:solidFill>
                  <a:srgbClr val="0070C0"/>
                </a:solidFill>
              </a:rPr>
              <a:t>Preposition </a:t>
            </a:r>
            <a:r>
              <a:rPr lang="en-GB" dirty="0"/>
              <a:t>suggests that the place has changed so much that it no longer exists.</a:t>
            </a:r>
            <a:endParaRPr lang="en-GB" dirty="0">
              <a:solidFill>
                <a:srgbClr val="0070C0"/>
              </a:solidFill>
            </a:endParaRPr>
          </a:p>
        </p:txBody>
      </p:sp>
      <p:sp>
        <p:nvSpPr>
          <p:cNvPr id="10" name="TextBox 9"/>
          <p:cNvSpPr txBox="1"/>
          <p:nvPr/>
        </p:nvSpPr>
        <p:spPr>
          <a:xfrm>
            <a:off x="3717032" y="-25231"/>
            <a:ext cx="2286000" cy="923330"/>
          </a:xfrm>
          <a:prstGeom prst="rect">
            <a:avLst/>
          </a:prstGeom>
          <a:noFill/>
        </p:spPr>
        <p:txBody>
          <a:bodyPr wrap="square" rtlCol="0">
            <a:spAutoFit/>
          </a:bodyPr>
          <a:lstStyle/>
          <a:p>
            <a:r>
              <a:rPr lang="en-GB" dirty="0">
                <a:solidFill>
                  <a:srgbClr val="00B050"/>
                </a:solidFill>
              </a:rPr>
              <a:t>Ellipsis</a:t>
            </a:r>
            <a:r>
              <a:rPr lang="en-GB" dirty="0">
                <a:solidFill>
                  <a:srgbClr val="0070C0"/>
                </a:solidFill>
              </a:rPr>
              <a:t> </a:t>
            </a:r>
            <a:r>
              <a:rPr lang="en-GB" dirty="0"/>
              <a:t>creates uncertainty as the place is not named.</a:t>
            </a:r>
          </a:p>
        </p:txBody>
      </p:sp>
      <p:sp>
        <p:nvSpPr>
          <p:cNvPr id="12" name="TextBox 11"/>
          <p:cNvSpPr txBox="1"/>
          <p:nvPr/>
        </p:nvSpPr>
        <p:spPr>
          <a:xfrm>
            <a:off x="6428866" y="333987"/>
            <a:ext cx="2715133" cy="1477328"/>
          </a:xfrm>
          <a:prstGeom prst="rect">
            <a:avLst/>
          </a:prstGeom>
          <a:noFill/>
        </p:spPr>
        <p:txBody>
          <a:bodyPr wrap="square" rtlCol="0">
            <a:spAutoFit/>
          </a:bodyPr>
          <a:lstStyle/>
          <a:p>
            <a:r>
              <a:rPr lang="en-GB" dirty="0">
                <a:solidFill>
                  <a:srgbClr val="0070C0"/>
                </a:solidFill>
              </a:rPr>
              <a:t>Positive natural image  </a:t>
            </a:r>
            <a:r>
              <a:rPr lang="en-GB" dirty="0"/>
              <a:t>suggests that she has positive memories – or is she blinded by these memories?</a:t>
            </a:r>
            <a:endParaRPr lang="en-GB" dirty="0">
              <a:solidFill>
                <a:srgbClr val="0070C0"/>
              </a:solidFill>
            </a:endParaRPr>
          </a:p>
        </p:txBody>
      </p:sp>
      <p:sp>
        <p:nvSpPr>
          <p:cNvPr id="13" name="TextBox 12"/>
          <p:cNvSpPr txBox="1"/>
          <p:nvPr/>
        </p:nvSpPr>
        <p:spPr>
          <a:xfrm>
            <a:off x="69171" y="1820879"/>
            <a:ext cx="2286000" cy="1200329"/>
          </a:xfrm>
          <a:prstGeom prst="rect">
            <a:avLst/>
          </a:prstGeom>
          <a:noFill/>
        </p:spPr>
        <p:txBody>
          <a:bodyPr wrap="square" rtlCol="0">
            <a:spAutoFit/>
          </a:bodyPr>
          <a:lstStyle/>
          <a:p>
            <a:r>
              <a:rPr lang="en-GB" dirty="0">
                <a:solidFill>
                  <a:srgbClr val="00B050"/>
                </a:solidFill>
              </a:rPr>
              <a:t>Enjambment </a:t>
            </a:r>
            <a:r>
              <a:rPr lang="en-GB" dirty="0"/>
              <a:t>implies that he feelings, the place and her memories are chaotic.</a:t>
            </a:r>
          </a:p>
        </p:txBody>
      </p:sp>
      <p:sp>
        <p:nvSpPr>
          <p:cNvPr id="11" name="TextBox 10"/>
          <p:cNvSpPr txBox="1"/>
          <p:nvPr/>
        </p:nvSpPr>
        <p:spPr>
          <a:xfrm>
            <a:off x="6886456" y="2084184"/>
            <a:ext cx="2324442" cy="1477328"/>
          </a:xfrm>
          <a:prstGeom prst="rect">
            <a:avLst/>
          </a:prstGeom>
          <a:noFill/>
        </p:spPr>
        <p:txBody>
          <a:bodyPr wrap="square" rtlCol="0">
            <a:spAutoFit/>
          </a:bodyPr>
          <a:lstStyle/>
          <a:p>
            <a:r>
              <a:rPr lang="en-GB" dirty="0">
                <a:solidFill>
                  <a:srgbClr val="FF0000"/>
                </a:solidFill>
              </a:rPr>
              <a:t>Metaphor </a:t>
            </a:r>
            <a:r>
              <a:rPr lang="en-GB" dirty="0"/>
              <a:t>suggests that her memory is fixed, cannot be changed, and provides stability in her life.</a:t>
            </a:r>
            <a:endParaRPr lang="en-GB" dirty="0">
              <a:solidFill>
                <a:srgbClr val="FF0000"/>
              </a:solidFill>
            </a:endParaRPr>
          </a:p>
        </p:txBody>
      </p:sp>
      <p:cxnSp>
        <p:nvCxnSpPr>
          <p:cNvPr id="17" name="Straight Arrow Connector 16"/>
          <p:cNvCxnSpPr/>
          <p:nvPr/>
        </p:nvCxnSpPr>
        <p:spPr>
          <a:xfrm>
            <a:off x="6428866" y="4125892"/>
            <a:ext cx="879438" cy="14450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7092279" y="4199153"/>
            <a:ext cx="2065099" cy="1477328"/>
          </a:xfrm>
          <a:prstGeom prst="rect">
            <a:avLst/>
          </a:prstGeom>
          <a:noFill/>
        </p:spPr>
        <p:txBody>
          <a:bodyPr wrap="square" rtlCol="0">
            <a:spAutoFit/>
          </a:bodyPr>
          <a:lstStyle/>
          <a:p>
            <a:r>
              <a:rPr lang="en-GB" dirty="0">
                <a:solidFill>
                  <a:srgbClr val="FF0000"/>
                </a:solidFill>
              </a:rPr>
              <a:t>Personification </a:t>
            </a:r>
            <a:r>
              <a:rPr lang="en-GB" dirty="0"/>
              <a:t>indicates a close, loving, relationship between her and her home city.</a:t>
            </a:r>
            <a:endParaRPr lang="en-GB" dirty="0">
              <a:solidFill>
                <a:srgbClr val="FF0000"/>
              </a:solidFill>
            </a:endParaRPr>
          </a:p>
        </p:txBody>
      </p:sp>
      <p:cxnSp>
        <p:nvCxnSpPr>
          <p:cNvPr id="20" name="Straight Arrow Connector 19"/>
          <p:cNvCxnSpPr/>
          <p:nvPr/>
        </p:nvCxnSpPr>
        <p:spPr>
          <a:xfrm flipH="1">
            <a:off x="3021170" y="4635680"/>
            <a:ext cx="1008480" cy="5935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 name="TextBox 21"/>
          <p:cNvSpPr txBox="1"/>
          <p:nvPr/>
        </p:nvSpPr>
        <p:spPr>
          <a:xfrm>
            <a:off x="29984" y="4885269"/>
            <a:ext cx="3180814" cy="2031325"/>
          </a:xfrm>
          <a:prstGeom prst="rect">
            <a:avLst/>
          </a:prstGeom>
          <a:noFill/>
        </p:spPr>
        <p:txBody>
          <a:bodyPr wrap="square" rtlCol="0">
            <a:spAutoFit/>
          </a:bodyPr>
          <a:lstStyle/>
          <a:p>
            <a:r>
              <a:rPr lang="en-GB" dirty="0">
                <a:solidFill>
                  <a:srgbClr val="FF0000"/>
                </a:solidFill>
              </a:rPr>
              <a:t>Negative metaphor </a:t>
            </a:r>
            <a:r>
              <a:rPr lang="en-GB" dirty="0"/>
              <a:t>suggests painful experiences, </a:t>
            </a:r>
            <a:r>
              <a:rPr lang="en-GB" dirty="0">
                <a:solidFill>
                  <a:srgbClr val="FF0000"/>
                </a:solidFill>
              </a:rPr>
              <a:t>juxtaposed </a:t>
            </a:r>
            <a:r>
              <a:rPr lang="en-GB" dirty="0"/>
              <a:t>with the </a:t>
            </a:r>
            <a:r>
              <a:rPr lang="en-GB" dirty="0">
                <a:solidFill>
                  <a:srgbClr val="FF0000"/>
                </a:solidFill>
              </a:rPr>
              <a:t>repetition </a:t>
            </a:r>
            <a:r>
              <a:rPr lang="en-GB" dirty="0"/>
              <a:t>of the </a:t>
            </a:r>
            <a:r>
              <a:rPr lang="en-GB" dirty="0">
                <a:solidFill>
                  <a:srgbClr val="0070C0"/>
                </a:solidFill>
              </a:rPr>
              <a:t>positive imagery </a:t>
            </a:r>
            <a:r>
              <a:rPr lang="en-GB" dirty="0"/>
              <a:t>demonstrates the good and bad of the place and possibly her biased view of it.</a:t>
            </a:r>
            <a:endParaRPr lang="en-GB" dirty="0">
              <a:solidFill>
                <a:srgbClr val="FF0000"/>
              </a:solidFill>
            </a:endParaRPr>
          </a:p>
        </p:txBody>
      </p:sp>
      <p:sp>
        <p:nvSpPr>
          <p:cNvPr id="28" name="TextBox 27"/>
          <p:cNvSpPr txBox="1"/>
          <p:nvPr/>
        </p:nvSpPr>
        <p:spPr>
          <a:xfrm>
            <a:off x="3365155" y="5676481"/>
            <a:ext cx="5426967" cy="1200329"/>
          </a:xfrm>
          <a:prstGeom prst="rect">
            <a:avLst/>
          </a:prstGeom>
          <a:noFill/>
        </p:spPr>
        <p:txBody>
          <a:bodyPr wrap="square" rtlCol="0">
            <a:spAutoFit/>
          </a:bodyPr>
          <a:lstStyle/>
          <a:p>
            <a:r>
              <a:rPr lang="en-GB" dirty="0">
                <a:solidFill>
                  <a:srgbClr val="00B050"/>
                </a:solidFill>
              </a:rPr>
              <a:t>No rhyme with long sentences </a:t>
            </a:r>
            <a:r>
              <a:rPr lang="en-GB" dirty="0"/>
              <a:t>reflects the chaotic environment. </a:t>
            </a:r>
            <a:r>
              <a:rPr lang="en-GB" dirty="0">
                <a:solidFill>
                  <a:srgbClr val="00B050"/>
                </a:solidFill>
              </a:rPr>
              <a:t>Almost regular stanza length </a:t>
            </a:r>
            <a:r>
              <a:rPr lang="en-GB" dirty="0"/>
              <a:t>suggests that this chaos is constant. Is she trying to impose order on her memories?</a:t>
            </a:r>
          </a:p>
        </p:txBody>
      </p:sp>
    </p:spTree>
    <p:extLst>
      <p:ext uri="{BB962C8B-B14F-4D97-AF65-F5344CB8AC3E}">
        <p14:creationId xmlns:p14="http://schemas.microsoft.com/office/powerpoint/2010/main" val="37262319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4867" y="2083466"/>
            <a:ext cx="5454352" cy="2463238"/>
          </a:xfrm>
          <a:prstGeom prst="rect">
            <a:avLst/>
          </a:prstGeom>
        </p:spPr>
        <p:txBody>
          <a:bodyPr wrap="square">
            <a:spAutoFit/>
          </a:bodyPr>
          <a:lstStyle/>
          <a:p>
            <a:pPr>
              <a:lnSpc>
                <a:spcPct val="107000"/>
              </a:lnSpc>
              <a:spcAft>
                <a:spcPts val="800"/>
              </a:spcAft>
            </a:pPr>
            <a:r>
              <a:rPr lang="en-GB" dirty="0">
                <a:latin typeface="Calibri" panose="020F0502020204030204" pitchFamily="34" charset="0"/>
                <a:ea typeface="Calibri" panose="020F0502020204030204" pitchFamily="34" charset="0"/>
                <a:cs typeface="Arial" panose="020B0604020202020204" pitchFamily="34" charset="0"/>
              </a:rPr>
              <a:t>The </a:t>
            </a:r>
            <a:r>
              <a:rPr lang="en-GB" dirty="0">
                <a:solidFill>
                  <a:srgbClr val="0070C0"/>
                </a:solidFill>
                <a:latin typeface="Calibri" panose="020F0502020204030204" pitchFamily="34" charset="0"/>
                <a:ea typeface="Calibri" panose="020F0502020204030204" pitchFamily="34" charset="0"/>
                <a:cs typeface="Arial" panose="020B0604020202020204" pitchFamily="34" charset="0"/>
              </a:rPr>
              <a:t>white streets </a:t>
            </a:r>
            <a:r>
              <a:rPr lang="en-GB" dirty="0">
                <a:latin typeface="Calibri" panose="020F0502020204030204" pitchFamily="34" charset="0"/>
                <a:ea typeface="Calibri" panose="020F0502020204030204" pitchFamily="34" charset="0"/>
                <a:cs typeface="Arial" panose="020B0604020202020204" pitchFamily="34" charset="0"/>
              </a:rPr>
              <a:t>of that city, the </a:t>
            </a:r>
            <a:r>
              <a:rPr lang="en-GB" dirty="0">
                <a:solidFill>
                  <a:srgbClr val="0070C0"/>
                </a:solidFill>
                <a:latin typeface="Calibri" panose="020F0502020204030204" pitchFamily="34" charset="0"/>
                <a:ea typeface="Calibri" panose="020F0502020204030204" pitchFamily="34" charset="0"/>
                <a:cs typeface="Arial" panose="020B0604020202020204" pitchFamily="34" charset="0"/>
              </a:rPr>
              <a:t>graceful slopes</a:t>
            </a:r>
            <a:br>
              <a:rPr lang="en-GB" dirty="0">
                <a:latin typeface="Calibri" panose="020F0502020204030204" pitchFamily="34" charset="0"/>
                <a:ea typeface="Calibri" panose="020F0502020204030204" pitchFamily="34" charset="0"/>
                <a:cs typeface="Arial" panose="020B0604020202020204" pitchFamily="34" charset="0"/>
              </a:rPr>
            </a:br>
            <a:r>
              <a:rPr lang="en-GB" dirty="0">
                <a:latin typeface="Calibri" panose="020F0502020204030204" pitchFamily="34" charset="0"/>
                <a:ea typeface="Calibri" panose="020F0502020204030204" pitchFamily="34" charset="0"/>
                <a:cs typeface="Arial" panose="020B0604020202020204" pitchFamily="34" charset="0"/>
              </a:rPr>
              <a:t>glow even clearer as </a:t>
            </a:r>
            <a:r>
              <a:rPr lang="en-GB" dirty="0">
                <a:solidFill>
                  <a:srgbClr val="7030A0"/>
                </a:solidFill>
                <a:latin typeface="Calibri" panose="020F0502020204030204" pitchFamily="34" charset="0"/>
                <a:ea typeface="Calibri" panose="020F0502020204030204" pitchFamily="34" charset="0"/>
                <a:cs typeface="Arial" panose="020B0604020202020204" pitchFamily="34" charset="0"/>
              </a:rPr>
              <a:t>t</a:t>
            </a:r>
            <a:r>
              <a:rPr lang="en-GB" dirty="0">
                <a:solidFill>
                  <a:srgbClr val="FF0000"/>
                </a:solidFill>
                <a:latin typeface="Calibri" panose="020F0502020204030204" pitchFamily="34" charset="0"/>
                <a:ea typeface="Calibri" panose="020F0502020204030204" pitchFamily="34" charset="0"/>
                <a:cs typeface="Arial" panose="020B0604020202020204" pitchFamily="34" charset="0"/>
              </a:rPr>
              <a:t>ime rolls i</a:t>
            </a:r>
            <a:r>
              <a:rPr lang="en-GB" dirty="0">
                <a:solidFill>
                  <a:srgbClr val="7030A0"/>
                </a:solidFill>
                <a:latin typeface="Calibri" panose="020F0502020204030204" pitchFamily="34" charset="0"/>
                <a:ea typeface="Calibri" panose="020F0502020204030204" pitchFamily="34" charset="0"/>
                <a:cs typeface="Arial" panose="020B0604020202020204" pitchFamily="34" charset="0"/>
              </a:rPr>
              <a:t>t</a:t>
            </a:r>
            <a:r>
              <a:rPr lang="en-GB" dirty="0">
                <a:solidFill>
                  <a:srgbClr val="FF0000"/>
                </a:solidFill>
                <a:latin typeface="Calibri" panose="020F0502020204030204" pitchFamily="34" charset="0"/>
                <a:ea typeface="Calibri" panose="020F0502020204030204" pitchFamily="34" charset="0"/>
                <a:cs typeface="Arial" panose="020B0604020202020204" pitchFamily="34" charset="0"/>
              </a:rPr>
              <a:t>s </a:t>
            </a:r>
            <a:r>
              <a:rPr lang="en-GB" dirty="0">
                <a:solidFill>
                  <a:srgbClr val="7030A0"/>
                </a:solidFill>
                <a:latin typeface="Calibri" panose="020F0502020204030204" pitchFamily="34" charset="0"/>
                <a:ea typeface="Calibri" panose="020F0502020204030204" pitchFamily="34" charset="0"/>
                <a:cs typeface="Arial" panose="020B0604020202020204" pitchFamily="34" charset="0"/>
              </a:rPr>
              <a:t>t</a:t>
            </a:r>
            <a:r>
              <a:rPr lang="en-GB" dirty="0">
                <a:solidFill>
                  <a:srgbClr val="FF0000"/>
                </a:solidFill>
                <a:latin typeface="Calibri" panose="020F0502020204030204" pitchFamily="34" charset="0"/>
                <a:ea typeface="Calibri" panose="020F0502020204030204" pitchFamily="34" charset="0"/>
                <a:cs typeface="Arial" panose="020B0604020202020204" pitchFamily="34" charset="0"/>
              </a:rPr>
              <a:t>anks</a:t>
            </a:r>
            <a:br>
              <a:rPr lang="en-GB" dirty="0">
                <a:solidFill>
                  <a:srgbClr val="FF0000"/>
                </a:solidFill>
                <a:latin typeface="Calibri" panose="020F0502020204030204" pitchFamily="34" charset="0"/>
                <a:ea typeface="Calibri" panose="020F0502020204030204" pitchFamily="34" charset="0"/>
                <a:cs typeface="Arial" panose="020B0604020202020204" pitchFamily="34" charset="0"/>
              </a:rPr>
            </a:br>
            <a:r>
              <a:rPr lang="en-GB" dirty="0">
                <a:latin typeface="Calibri" panose="020F0502020204030204" pitchFamily="34" charset="0"/>
                <a:ea typeface="Calibri" panose="020F0502020204030204" pitchFamily="34" charset="0"/>
                <a:cs typeface="Arial" panose="020B0604020202020204" pitchFamily="34" charset="0"/>
              </a:rPr>
              <a:t>and the frontiers rise between us, close like waves.</a:t>
            </a:r>
            <a:br>
              <a:rPr lang="en-GB" dirty="0">
                <a:latin typeface="Calibri" panose="020F0502020204030204" pitchFamily="34" charset="0"/>
                <a:ea typeface="Calibri" panose="020F0502020204030204" pitchFamily="34" charset="0"/>
                <a:cs typeface="Arial" panose="020B0604020202020204" pitchFamily="34" charset="0"/>
              </a:rPr>
            </a:br>
            <a:r>
              <a:rPr lang="en-GB" dirty="0">
                <a:latin typeface="Calibri" panose="020F0502020204030204" pitchFamily="34" charset="0"/>
                <a:ea typeface="Calibri" panose="020F0502020204030204" pitchFamily="34" charset="0"/>
                <a:cs typeface="Arial" panose="020B0604020202020204" pitchFamily="34" charset="0"/>
              </a:rPr>
              <a:t>That child’s vocabulary I carried here</a:t>
            </a:r>
            <a:br>
              <a:rPr lang="en-GB" dirty="0">
                <a:latin typeface="Calibri" panose="020F0502020204030204" pitchFamily="34" charset="0"/>
                <a:ea typeface="Calibri" panose="020F0502020204030204" pitchFamily="34" charset="0"/>
                <a:cs typeface="Arial" panose="020B0604020202020204" pitchFamily="34" charset="0"/>
              </a:rPr>
            </a:br>
            <a:r>
              <a:rPr lang="en-GB" dirty="0">
                <a:solidFill>
                  <a:srgbClr val="FF0000"/>
                </a:solidFill>
                <a:latin typeface="Calibri" panose="020F0502020204030204" pitchFamily="34" charset="0"/>
                <a:ea typeface="Calibri" panose="020F0502020204030204" pitchFamily="34" charset="0"/>
                <a:cs typeface="Arial" panose="020B0604020202020204" pitchFamily="34" charset="0"/>
              </a:rPr>
              <a:t>like a hollow doll</a:t>
            </a:r>
            <a:r>
              <a:rPr lang="en-GB" dirty="0">
                <a:latin typeface="Calibri" panose="020F0502020204030204" pitchFamily="34" charset="0"/>
                <a:ea typeface="Calibri" panose="020F0502020204030204" pitchFamily="34" charset="0"/>
                <a:cs typeface="Arial" panose="020B0604020202020204" pitchFamily="34" charset="0"/>
              </a:rPr>
              <a:t>, </a:t>
            </a:r>
            <a:r>
              <a:rPr lang="en-GB" dirty="0">
                <a:solidFill>
                  <a:srgbClr val="0070C0"/>
                </a:solidFill>
                <a:latin typeface="Calibri" panose="020F0502020204030204" pitchFamily="34" charset="0"/>
                <a:ea typeface="Calibri" panose="020F0502020204030204" pitchFamily="34" charset="0"/>
                <a:cs typeface="Arial" panose="020B0604020202020204" pitchFamily="34" charset="0"/>
              </a:rPr>
              <a:t>opens</a:t>
            </a:r>
            <a:r>
              <a:rPr lang="en-GB" dirty="0">
                <a:latin typeface="Calibri" panose="020F0502020204030204" pitchFamily="34" charset="0"/>
                <a:ea typeface="Calibri" panose="020F0502020204030204" pitchFamily="34" charset="0"/>
                <a:cs typeface="Arial" panose="020B0604020202020204" pitchFamily="34" charset="0"/>
              </a:rPr>
              <a:t> and </a:t>
            </a:r>
            <a:r>
              <a:rPr lang="en-GB" dirty="0">
                <a:solidFill>
                  <a:srgbClr val="0070C0"/>
                </a:solidFill>
                <a:latin typeface="Calibri" panose="020F0502020204030204" pitchFamily="34" charset="0"/>
                <a:ea typeface="Calibri" panose="020F0502020204030204" pitchFamily="34" charset="0"/>
                <a:cs typeface="Arial" panose="020B0604020202020204" pitchFamily="34" charset="0"/>
              </a:rPr>
              <a:t>spills </a:t>
            </a:r>
            <a:r>
              <a:rPr lang="en-GB" dirty="0">
                <a:latin typeface="Calibri" panose="020F0502020204030204" pitchFamily="34" charset="0"/>
                <a:ea typeface="Calibri" panose="020F0502020204030204" pitchFamily="34" charset="0"/>
                <a:cs typeface="Arial" panose="020B0604020202020204" pitchFamily="34" charset="0"/>
              </a:rPr>
              <a:t>a grammar.</a:t>
            </a:r>
            <a:br>
              <a:rPr lang="en-GB" dirty="0">
                <a:latin typeface="Calibri" panose="020F0502020204030204" pitchFamily="34" charset="0"/>
                <a:ea typeface="Calibri" panose="020F0502020204030204" pitchFamily="34" charset="0"/>
                <a:cs typeface="Arial" panose="020B0604020202020204" pitchFamily="34" charset="0"/>
              </a:rPr>
            </a:br>
            <a:r>
              <a:rPr lang="en-GB" dirty="0">
                <a:latin typeface="Calibri" panose="020F0502020204030204" pitchFamily="34" charset="0"/>
                <a:ea typeface="Calibri" panose="020F0502020204030204" pitchFamily="34" charset="0"/>
                <a:cs typeface="Arial" panose="020B0604020202020204" pitchFamily="34" charset="0"/>
              </a:rPr>
              <a:t>Soon I shall have every </a:t>
            </a:r>
            <a:r>
              <a:rPr lang="en-GB" dirty="0">
                <a:solidFill>
                  <a:srgbClr val="0070C0"/>
                </a:solidFill>
                <a:latin typeface="Calibri" panose="020F0502020204030204" pitchFamily="34" charset="0"/>
                <a:ea typeface="Calibri" panose="020F0502020204030204" pitchFamily="34" charset="0"/>
                <a:cs typeface="Arial" panose="020B0604020202020204" pitchFamily="34" charset="0"/>
              </a:rPr>
              <a:t>coloured</a:t>
            </a:r>
            <a:r>
              <a:rPr lang="en-GB" dirty="0">
                <a:latin typeface="Calibri" panose="020F0502020204030204" pitchFamily="34" charset="0"/>
                <a:ea typeface="Calibri" panose="020F0502020204030204" pitchFamily="34" charset="0"/>
                <a:cs typeface="Arial" panose="020B0604020202020204" pitchFamily="34" charset="0"/>
              </a:rPr>
              <a:t> molecule of it.</a:t>
            </a:r>
            <a:br>
              <a:rPr lang="en-GB" dirty="0">
                <a:latin typeface="Calibri" panose="020F0502020204030204" pitchFamily="34" charset="0"/>
                <a:ea typeface="Calibri" panose="020F0502020204030204" pitchFamily="34" charset="0"/>
                <a:cs typeface="Arial" panose="020B0604020202020204" pitchFamily="34" charset="0"/>
              </a:rPr>
            </a:br>
            <a:r>
              <a:rPr lang="en-GB" dirty="0">
                <a:latin typeface="Calibri" panose="020F0502020204030204" pitchFamily="34" charset="0"/>
                <a:ea typeface="Calibri" panose="020F0502020204030204" pitchFamily="34" charset="0"/>
                <a:cs typeface="Arial" panose="020B0604020202020204" pitchFamily="34" charset="0"/>
              </a:rPr>
              <a:t>It may by now be a lie</a:t>
            </a:r>
            <a:r>
              <a:rPr lang="en-GB" dirty="0">
                <a:solidFill>
                  <a:srgbClr val="0070C0"/>
                </a:solidFill>
                <a:latin typeface="Calibri" panose="020F0502020204030204" pitchFamily="34" charset="0"/>
                <a:ea typeface="Calibri" panose="020F0502020204030204" pitchFamily="34" charset="0"/>
                <a:cs typeface="Arial" panose="020B0604020202020204" pitchFamily="34" charset="0"/>
              </a:rPr>
              <a:t>, banned by the state</a:t>
            </a:r>
            <a:br>
              <a:rPr lang="en-GB" dirty="0">
                <a:latin typeface="Calibri" panose="020F0502020204030204" pitchFamily="34" charset="0"/>
                <a:ea typeface="Calibri" panose="020F0502020204030204" pitchFamily="34" charset="0"/>
                <a:cs typeface="Arial" panose="020B0604020202020204" pitchFamily="34" charset="0"/>
              </a:rPr>
            </a:br>
            <a:r>
              <a:rPr lang="en-GB" dirty="0">
                <a:latin typeface="Calibri" panose="020F0502020204030204" pitchFamily="34" charset="0"/>
                <a:ea typeface="Calibri" panose="020F0502020204030204" pitchFamily="34" charset="0"/>
                <a:cs typeface="Arial" panose="020B0604020202020204" pitchFamily="34" charset="0"/>
              </a:rPr>
              <a:t>but I can’t get it off my </a:t>
            </a:r>
            <a:r>
              <a:rPr lang="en-GB" dirty="0">
                <a:solidFill>
                  <a:srgbClr val="0070C0"/>
                </a:solidFill>
                <a:latin typeface="Calibri" panose="020F0502020204030204" pitchFamily="34" charset="0"/>
                <a:ea typeface="Calibri" panose="020F0502020204030204" pitchFamily="34" charset="0"/>
                <a:cs typeface="Arial" panose="020B0604020202020204" pitchFamily="34" charset="0"/>
              </a:rPr>
              <a:t>tongue</a:t>
            </a:r>
            <a:r>
              <a:rPr lang="en-GB" dirty="0">
                <a:solidFill>
                  <a:srgbClr val="00B050"/>
                </a:solidFill>
                <a:latin typeface="Calibri" panose="020F0502020204030204" pitchFamily="34" charset="0"/>
                <a:ea typeface="Calibri" panose="020F0502020204030204" pitchFamily="34" charset="0"/>
                <a:cs typeface="Arial" panose="020B0604020202020204" pitchFamily="34" charset="0"/>
              </a:rPr>
              <a:t>.</a:t>
            </a:r>
            <a:r>
              <a:rPr lang="en-GB" dirty="0">
                <a:solidFill>
                  <a:srgbClr val="0070C0"/>
                </a:solidFill>
                <a:latin typeface="Calibri" panose="020F0502020204030204" pitchFamily="34" charset="0"/>
                <a:ea typeface="Calibri" panose="020F0502020204030204" pitchFamily="34" charset="0"/>
                <a:cs typeface="Arial" panose="020B0604020202020204" pitchFamily="34" charset="0"/>
              </a:rPr>
              <a:t> It tastes </a:t>
            </a:r>
            <a:r>
              <a:rPr lang="en-GB" dirty="0">
                <a:latin typeface="Calibri" panose="020F0502020204030204" pitchFamily="34" charset="0"/>
                <a:ea typeface="Calibri" panose="020F0502020204030204" pitchFamily="34" charset="0"/>
                <a:cs typeface="Arial" panose="020B0604020202020204" pitchFamily="34" charset="0"/>
              </a:rPr>
              <a:t>of sunlight.</a:t>
            </a:r>
            <a:endParaRPr lang="en-GB" sz="1600" dirty="0">
              <a:effectLst/>
              <a:latin typeface="Calibri" panose="020F0502020204030204" pitchFamily="34" charset="0"/>
              <a:ea typeface="Calibri" panose="020F0502020204030204" pitchFamily="34" charset="0"/>
              <a:cs typeface="Arial" panose="020B0604020202020204" pitchFamily="34" charset="0"/>
            </a:endParaRPr>
          </a:p>
        </p:txBody>
      </p:sp>
      <p:cxnSp>
        <p:nvCxnSpPr>
          <p:cNvPr id="4" name="Straight Arrow Connector 3"/>
          <p:cNvCxnSpPr/>
          <p:nvPr/>
        </p:nvCxnSpPr>
        <p:spPr>
          <a:xfrm flipH="1" flipV="1">
            <a:off x="2208633" y="856241"/>
            <a:ext cx="939423" cy="129082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flipH="1" flipV="1">
            <a:off x="1612871" y="2858351"/>
            <a:ext cx="622196" cy="6189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p:cNvCxnSpPr/>
          <p:nvPr/>
        </p:nvCxnSpPr>
        <p:spPr>
          <a:xfrm flipV="1">
            <a:off x="5292080" y="1087675"/>
            <a:ext cx="1030590" cy="13690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p:cNvCxnSpPr/>
          <p:nvPr/>
        </p:nvCxnSpPr>
        <p:spPr>
          <a:xfrm flipH="1">
            <a:off x="2987824" y="4389272"/>
            <a:ext cx="1646768" cy="7870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p:cNvCxnSpPr/>
          <p:nvPr/>
        </p:nvCxnSpPr>
        <p:spPr>
          <a:xfrm>
            <a:off x="6243775" y="3998827"/>
            <a:ext cx="1425444" cy="61502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36789" y="-61135"/>
            <a:ext cx="2715133" cy="1477328"/>
          </a:xfrm>
          <a:prstGeom prst="rect">
            <a:avLst/>
          </a:prstGeom>
          <a:noFill/>
        </p:spPr>
        <p:txBody>
          <a:bodyPr wrap="square" rtlCol="0">
            <a:spAutoFit/>
          </a:bodyPr>
          <a:lstStyle/>
          <a:p>
            <a:r>
              <a:rPr lang="en-GB" dirty="0">
                <a:solidFill>
                  <a:srgbClr val="0070C0"/>
                </a:solidFill>
              </a:rPr>
              <a:t>Positive imagery  </a:t>
            </a:r>
            <a:r>
              <a:rPr lang="en-GB" dirty="0"/>
              <a:t>suggests that it’s a beautiful place – white may portray the memories as idealised – too perfect.</a:t>
            </a:r>
            <a:endParaRPr lang="en-GB" dirty="0">
              <a:solidFill>
                <a:srgbClr val="0070C0"/>
              </a:solidFill>
            </a:endParaRPr>
          </a:p>
        </p:txBody>
      </p:sp>
      <p:sp>
        <p:nvSpPr>
          <p:cNvPr id="10" name="TextBox 9"/>
          <p:cNvSpPr txBox="1"/>
          <p:nvPr/>
        </p:nvSpPr>
        <p:spPr>
          <a:xfrm>
            <a:off x="5160448" y="-52129"/>
            <a:ext cx="3732031" cy="1200329"/>
          </a:xfrm>
          <a:prstGeom prst="rect">
            <a:avLst/>
          </a:prstGeom>
          <a:noFill/>
        </p:spPr>
        <p:txBody>
          <a:bodyPr wrap="square" rtlCol="0">
            <a:spAutoFit/>
          </a:bodyPr>
          <a:lstStyle/>
          <a:p>
            <a:r>
              <a:rPr lang="en-GB" dirty="0">
                <a:solidFill>
                  <a:srgbClr val="FF0000"/>
                </a:solidFill>
              </a:rPr>
              <a:t>Metaphor </a:t>
            </a:r>
            <a:r>
              <a:rPr lang="en-GB" dirty="0"/>
              <a:t>emphasises the power of time while the </a:t>
            </a:r>
            <a:r>
              <a:rPr lang="en-GB" dirty="0">
                <a:solidFill>
                  <a:srgbClr val="7030A0"/>
                </a:solidFill>
              </a:rPr>
              <a:t>t sounds </a:t>
            </a:r>
            <a:r>
              <a:rPr lang="en-GB" dirty="0"/>
              <a:t>mimic a clock. The power of the memories are extreme if they can overcome time.</a:t>
            </a:r>
            <a:endParaRPr lang="en-GB" dirty="0">
              <a:solidFill>
                <a:srgbClr val="FF0000"/>
              </a:solidFill>
            </a:endParaRPr>
          </a:p>
        </p:txBody>
      </p:sp>
      <p:sp>
        <p:nvSpPr>
          <p:cNvPr id="11" name="TextBox 10"/>
          <p:cNvSpPr txBox="1"/>
          <p:nvPr/>
        </p:nvSpPr>
        <p:spPr>
          <a:xfrm>
            <a:off x="-40936" y="1967502"/>
            <a:ext cx="1653808" cy="2031325"/>
          </a:xfrm>
          <a:prstGeom prst="rect">
            <a:avLst/>
          </a:prstGeom>
          <a:noFill/>
        </p:spPr>
        <p:txBody>
          <a:bodyPr wrap="square" rtlCol="0">
            <a:spAutoFit/>
          </a:bodyPr>
          <a:lstStyle/>
          <a:p>
            <a:r>
              <a:rPr lang="en-GB" dirty="0">
                <a:solidFill>
                  <a:srgbClr val="FF0000"/>
                </a:solidFill>
              </a:rPr>
              <a:t>Simile </a:t>
            </a:r>
            <a:r>
              <a:rPr lang="en-GB" dirty="0"/>
              <a:t>using </a:t>
            </a:r>
            <a:r>
              <a:rPr lang="en-GB" dirty="0">
                <a:solidFill>
                  <a:srgbClr val="0070C0"/>
                </a:solidFill>
              </a:rPr>
              <a:t>childish verbs </a:t>
            </a:r>
            <a:r>
              <a:rPr lang="en-GB" dirty="0"/>
              <a:t>portray the memory as powerful but possibly empty and misleading.</a:t>
            </a:r>
            <a:r>
              <a:rPr lang="en-GB" dirty="0">
                <a:solidFill>
                  <a:srgbClr val="0070C0"/>
                </a:solidFill>
              </a:rPr>
              <a:t> </a:t>
            </a:r>
          </a:p>
        </p:txBody>
      </p:sp>
      <p:sp>
        <p:nvSpPr>
          <p:cNvPr id="12" name="TextBox 11"/>
          <p:cNvSpPr txBox="1"/>
          <p:nvPr/>
        </p:nvSpPr>
        <p:spPr>
          <a:xfrm>
            <a:off x="6588224" y="4613855"/>
            <a:ext cx="2715133" cy="1200329"/>
          </a:xfrm>
          <a:prstGeom prst="rect">
            <a:avLst/>
          </a:prstGeom>
          <a:noFill/>
        </p:spPr>
        <p:txBody>
          <a:bodyPr wrap="square" rtlCol="0">
            <a:spAutoFit/>
          </a:bodyPr>
          <a:lstStyle/>
          <a:p>
            <a:r>
              <a:rPr lang="en-GB" dirty="0">
                <a:solidFill>
                  <a:srgbClr val="0070C0"/>
                </a:solidFill>
              </a:rPr>
              <a:t>Connotations of tyranny and violence </a:t>
            </a:r>
            <a:r>
              <a:rPr lang="en-GB" dirty="0"/>
              <a:t>as in the first stanza, could indicate why she left.</a:t>
            </a:r>
          </a:p>
        </p:txBody>
      </p:sp>
      <p:cxnSp>
        <p:nvCxnSpPr>
          <p:cNvPr id="14" name="Straight Arrow Connector 13"/>
          <p:cNvCxnSpPr/>
          <p:nvPr/>
        </p:nvCxnSpPr>
        <p:spPr>
          <a:xfrm>
            <a:off x="5160448" y="4503717"/>
            <a:ext cx="131632" cy="67260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3718961" y="5219312"/>
            <a:ext cx="2286000" cy="1200329"/>
          </a:xfrm>
          <a:prstGeom prst="rect">
            <a:avLst/>
          </a:prstGeom>
          <a:noFill/>
        </p:spPr>
        <p:txBody>
          <a:bodyPr wrap="square" rtlCol="0">
            <a:spAutoFit/>
          </a:bodyPr>
          <a:lstStyle/>
          <a:p>
            <a:r>
              <a:rPr lang="en-GB" dirty="0">
                <a:solidFill>
                  <a:srgbClr val="00B050"/>
                </a:solidFill>
              </a:rPr>
              <a:t>Caesura </a:t>
            </a:r>
            <a:r>
              <a:rPr lang="en-GB" dirty="0"/>
              <a:t>highlights the contrast between the positive and negative aspects</a:t>
            </a:r>
          </a:p>
        </p:txBody>
      </p:sp>
      <p:sp>
        <p:nvSpPr>
          <p:cNvPr id="20" name="TextBox 19"/>
          <p:cNvSpPr txBox="1"/>
          <p:nvPr/>
        </p:nvSpPr>
        <p:spPr>
          <a:xfrm>
            <a:off x="334113" y="4827305"/>
            <a:ext cx="2715133" cy="1200329"/>
          </a:xfrm>
          <a:prstGeom prst="rect">
            <a:avLst/>
          </a:prstGeom>
          <a:noFill/>
        </p:spPr>
        <p:txBody>
          <a:bodyPr wrap="square" rtlCol="0">
            <a:spAutoFit/>
          </a:bodyPr>
          <a:lstStyle/>
          <a:p>
            <a:r>
              <a:rPr lang="en-GB" dirty="0">
                <a:solidFill>
                  <a:srgbClr val="0070C0"/>
                </a:solidFill>
              </a:rPr>
              <a:t>Sensory details </a:t>
            </a:r>
            <a:r>
              <a:rPr lang="en-GB" dirty="0"/>
              <a:t>emphasise the power of the experience and that it is still with her.</a:t>
            </a:r>
            <a:endParaRPr lang="en-GB" dirty="0">
              <a:solidFill>
                <a:srgbClr val="0070C0"/>
              </a:solidFill>
            </a:endParaRPr>
          </a:p>
        </p:txBody>
      </p:sp>
    </p:spTree>
    <p:extLst>
      <p:ext uri="{BB962C8B-B14F-4D97-AF65-F5344CB8AC3E}">
        <p14:creationId xmlns:p14="http://schemas.microsoft.com/office/powerpoint/2010/main" val="27474527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1063" y="1862153"/>
            <a:ext cx="5453658" cy="2778086"/>
          </a:xfrm>
          <a:prstGeom prst="rect">
            <a:avLst/>
          </a:prstGeom>
        </p:spPr>
        <p:txBody>
          <a:bodyPr wrap="square">
            <a:spAutoFit/>
          </a:bodyPr>
          <a:lstStyle/>
          <a:p>
            <a:pPr>
              <a:lnSpc>
                <a:spcPct val="107000"/>
              </a:lnSpc>
              <a:spcAft>
                <a:spcPts val="800"/>
              </a:spcAft>
            </a:pPr>
            <a:r>
              <a:rPr lang="en-GB" dirty="0">
                <a:latin typeface="Calibri" panose="020F0502020204030204" pitchFamily="34" charset="0"/>
                <a:ea typeface="Calibri" panose="020F0502020204030204" pitchFamily="34" charset="0"/>
                <a:cs typeface="Arial" panose="020B0604020202020204" pitchFamily="34" charset="0"/>
              </a:rPr>
              <a:t>I have no passport, there’s </a:t>
            </a:r>
            <a:r>
              <a:rPr lang="en-GB" dirty="0">
                <a:solidFill>
                  <a:srgbClr val="0070C0"/>
                </a:solidFill>
                <a:latin typeface="Calibri" panose="020F0502020204030204" pitchFamily="34" charset="0"/>
                <a:ea typeface="Calibri" panose="020F0502020204030204" pitchFamily="34" charset="0"/>
                <a:cs typeface="Arial" panose="020B0604020202020204" pitchFamily="34" charset="0"/>
              </a:rPr>
              <a:t>no way back </a:t>
            </a:r>
            <a:r>
              <a:rPr lang="en-GB" dirty="0">
                <a:latin typeface="Calibri" panose="020F0502020204030204" pitchFamily="34" charset="0"/>
                <a:ea typeface="Calibri" panose="020F0502020204030204" pitchFamily="34" charset="0"/>
                <a:cs typeface="Arial" panose="020B0604020202020204" pitchFamily="34" charset="0"/>
              </a:rPr>
              <a:t>at all</a:t>
            </a:r>
            <a:br>
              <a:rPr lang="en-GB" dirty="0">
                <a:latin typeface="Calibri" panose="020F0502020204030204" pitchFamily="34" charset="0"/>
                <a:ea typeface="Calibri" panose="020F0502020204030204" pitchFamily="34" charset="0"/>
                <a:cs typeface="Arial" panose="020B0604020202020204" pitchFamily="34" charset="0"/>
              </a:rPr>
            </a:br>
            <a:r>
              <a:rPr lang="en-GB" dirty="0">
                <a:latin typeface="Calibri" panose="020F0502020204030204" pitchFamily="34" charset="0"/>
                <a:ea typeface="Calibri" panose="020F0502020204030204" pitchFamily="34" charset="0"/>
                <a:cs typeface="Arial" panose="020B0604020202020204" pitchFamily="34" charset="0"/>
              </a:rPr>
              <a:t>but my city </a:t>
            </a:r>
            <a:r>
              <a:rPr lang="en-GB" dirty="0">
                <a:solidFill>
                  <a:srgbClr val="FF0000"/>
                </a:solidFill>
                <a:latin typeface="Calibri" panose="020F0502020204030204" pitchFamily="34" charset="0"/>
                <a:ea typeface="Calibri" panose="020F0502020204030204" pitchFamily="34" charset="0"/>
                <a:cs typeface="Arial" panose="020B0604020202020204" pitchFamily="34" charset="0"/>
              </a:rPr>
              <a:t>comes to me </a:t>
            </a:r>
            <a:r>
              <a:rPr lang="en-GB" dirty="0">
                <a:latin typeface="Calibri" panose="020F0502020204030204" pitchFamily="34" charset="0"/>
                <a:ea typeface="Calibri" panose="020F0502020204030204" pitchFamily="34" charset="0"/>
                <a:cs typeface="Arial" panose="020B0604020202020204" pitchFamily="34" charset="0"/>
              </a:rPr>
              <a:t>in its own </a:t>
            </a:r>
            <a:r>
              <a:rPr lang="en-GB" dirty="0">
                <a:solidFill>
                  <a:srgbClr val="FF0000"/>
                </a:solidFill>
                <a:latin typeface="Calibri" panose="020F0502020204030204" pitchFamily="34" charset="0"/>
                <a:ea typeface="Calibri" panose="020F0502020204030204" pitchFamily="34" charset="0"/>
                <a:cs typeface="Arial" panose="020B0604020202020204" pitchFamily="34" charset="0"/>
              </a:rPr>
              <a:t>white plane</a:t>
            </a:r>
            <a:r>
              <a:rPr lang="en-GB" dirty="0">
                <a:latin typeface="Calibri" panose="020F0502020204030204" pitchFamily="34" charset="0"/>
                <a:ea typeface="Calibri" panose="020F0502020204030204" pitchFamily="34" charset="0"/>
                <a:cs typeface="Arial" panose="020B0604020202020204" pitchFamily="34" charset="0"/>
              </a:rPr>
              <a:t>.</a:t>
            </a:r>
            <a:br>
              <a:rPr lang="en-GB" dirty="0">
                <a:latin typeface="Calibri" panose="020F0502020204030204" pitchFamily="34" charset="0"/>
                <a:ea typeface="Calibri" panose="020F0502020204030204" pitchFamily="34" charset="0"/>
                <a:cs typeface="Arial" panose="020B0604020202020204" pitchFamily="34" charset="0"/>
              </a:rPr>
            </a:br>
            <a:r>
              <a:rPr lang="en-GB" dirty="0">
                <a:latin typeface="Calibri" panose="020F0502020204030204" pitchFamily="34" charset="0"/>
                <a:ea typeface="Calibri" panose="020F0502020204030204" pitchFamily="34" charset="0"/>
                <a:cs typeface="Arial" panose="020B0604020202020204" pitchFamily="34" charset="0"/>
              </a:rPr>
              <a:t>It </a:t>
            </a:r>
            <a:r>
              <a:rPr lang="en-GB" dirty="0">
                <a:solidFill>
                  <a:srgbClr val="FF0000"/>
                </a:solidFill>
                <a:latin typeface="Calibri" panose="020F0502020204030204" pitchFamily="34" charset="0"/>
                <a:ea typeface="Calibri" panose="020F0502020204030204" pitchFamily="34" charset="0"/>
                <a:cs typeface="Arial" panose="020B0604020202020204" pitchFamily="34" charset="0"/>
              </a:rPr>
              <a:t>lies down in front of me</a:t>
            </a:r>
            <a:r>
              <a:rPr lang="en-GB" dirty="0">
                <a:solidFill>
                  <a:srgbClr val="00B050"/>
                </a:solidFill>
                <a:latin typeface="Calibri" panose="020F0502020204030204" pitchFamily="34" charset="0"/>
                <a:ea typeface="Calibri" panose="020F0502020204030204" pitchFamily="34" charset="0"/>
                <a:cs typeface="Arial" panose="020B0604020202020204" pitchFamily="34" charset="0"/>
              </a:rPr>
              <a:t>, </a:t>
            </a:r>
            <a:r>
              <a:rPr lang="en-GB" dirty="0">
                <a:latin typeface="Calibri" panose="020F0502020204030204" pitchFamily="34" charset="0"/>
                <a:ea typeface="Calibri" panose="020F0502020204030204" pitchFamily="34" charset="0"/>
                <a:cs typeface="Arial" panose="020B0604020202020204" pitchFamily="34" charset="0"/>
              </a:rPr>
              <a:t>docile as paper;</a:t>
            </a:r>
            <a:br>
              <a:rPr lang="en-GB" dirty="0">
                <a:latin typeface="Calibri" panose="020F0502020204030204" pitchFamily="34" charset="0"/>
                <a:ea typeface="Calibri" panose="020F0502020204030204" pitchFamily="34" charset="0"/>
                <a:cs typeface="Arial" panose="020B0604020202020204" pitchFamily="34" charset="0"/>
              </a:rPr>
            </a:br>
            <a:r>
              <a:rPr lang="en-GB" dirty="0">
                <a:latin typeface="Calibri" panose="020F0502020204030204" pitchFamily="34" charset="0"/>
                <a:ea typeface="Calibri" panose="020F0502020204030204" pitchFamily="34" charset="0"/>
                <a:cs typeface="Arial" panose="020B0604020202020204" pitchFamily="34" charset="0"/>
              </a:rPr>
              <a:t>I </a:t>
            </a:r>
            <a:r>
              <a:rPr lang="en-GB" dirty="0">
                <a:solidFill>
                  <a:srgbClr val="FF0000"/>
                </a:solidFill>
                <a:latin typeface="Calibri" panose="020F0502020204030204" pitchFamily="34" charset="0"/>
                <a:ea typeface="Calibri" panose="020F0502020204030204" pitchFamily="34" charset="0"/>
                <a:cs typeface="Arial" panose="020B0604020202020204" pitchFamily="34" charset="0"/>
              </a:rPr>
              <a:t>comb its hair and love its shining eyes</a:t>
            </a:r>
            <a:r>
              <a:rPr lang="en-GB" dirty="0">
                <a:latin typeface="Calibri" panose="020F0502020204030204" pitchFamily="34" charset="0"/>
                <a:ea typeface="Calibri" panose="020F0502020204030204" pitchFamily="34" charset="0"/>
                <a:cs typeface="Arial" panose="020B0604020202020204" pitchFamily="34" charset="0"/>
              </a:rPr>
              <a:t>.</a:t>
            </a:r>
            <a:br>
              <a:rPr lang="en-GB" dirty="0">
                <a:latin typeface="Calibri" panose="020F0502020204030204" pitchFamily="34" charset="0"/>
                <a:ea typeface="Calibri" panose="020F0502020204030204" pitchFamily="34" charset="0"/>
                <a:cs typeface="Arial" panose="020B0604020202020204" pitchFamily="34" charset="0"/>
              </a:rPr>
            </a:br>
            <a:r>
              <a:rPr lang="en-GB" dirty="0">
                <a:latin typeface="Calibri" panose="020F0502020204030204" pitchFamily="34" charset="0"/>
                <a:ea typeface="Calibri" panose="020F0502020204030204" pitchFamily="34" charset="0"/>
                <a:cs typeface="Arial" panose="020B0604020202020204" pitchFamily="34" charset="0"/>
              </a:rPr>
              <a:t>My city </a:t>
            </a:r>
            <a:r>
              <a:rPr lang="en-GB" dirty="0">
                <a:solidFill>
                  <a:srgbClr val="FF0000"/>
                </a:solidFill>
                <a:latin typeface="Calibri" panose="020F0502020204030204" pitchFamily="34" charset="0"/>
                <a:ea typeface="Calibri" panose="020F0502020204030204" pitchFamily="34" charset="0"/>
                <a:cs typeface="Arial" panose="020B0604020202020204" pitchFamily="34" charset="0"/>
              </a:rPr>
              <a:t>takes me dancing </a:t>
            </a:r>
            <a:r>
              <a:rPr lang="en-GB" dirty="0">
                <a:latin typeface="Calibri" panose="020F0502020204030204" pitchFamily="34" charset="0"/>
                <a:ea typeface="Calibri" panose="020F0502020204030204" pitchFamily="34" charset="0"/>
                <a:cs typeface="Arial" panose="020B0604020202020204" pitchFamily="34" charset="0"/>
              </a:rPr>
              <a:t>through the city</a:t>
            </a:r>
            <a:br>
              <a:rPr lang="en-GB" dirty="0">
                <a:latin typeface="Calibri" panose="020F0502020204030204" pitchFamily="34" charset="0"/>
                <a:ea typeface="Calibri" panose="020F0502020204030204" pitchFamily="34" charset="0"/>
                <a:cs typeface="Arial" panose="020B0604020202020204" pitchFamily="34" charset="0"/>
              </a:rPr>
            </a:br>
            <a:r>
              <a:rPr lang="en-GB" dirty="0">
                <a:latin typeface="Calibri" panose="020F0502020204030204" pitchFamily="34" charset="0"/>
                <a:ea typeface="Calibri" panose="020F0502020204030204" pitchFamily="34" charset="0"/>
                <a:cs typeface="Arial" panose="020B0604020202020204" pitchFamily="34" charset="0"/>
              </a:rPr>
              <a:t>of walls</a:t>
            </a:r>
            <a:r>
              <a:rPr lang="en-GB" dirty="0">
                <a:solidFill>
                  <a:srgbClr val="00B050"/>
                </a:solidFill>
                <a:latin typeface="Calibri" panose="020F0502020204030204" pitchFamily="34" charset="0"/>
                <a:ea typeface="Calibri" panose="020F0502020204030204" pitchFamily="34" charset="0"/>
                <a:cs typeface="Arial" panose="020B0604020202020204" pitchFamily="34" charset="0"/>
              </a:rPr>
              <a:t>.</a:t>
            </a:r>
            <a:r>
              <a:rPr lang="en-GB" dirty="0">
                <a:latin typeface="Calibri" panose="020F0502020204030204" pitchFamily="34" charset="0"/>
                <a:ea typeface="Calibri" panose="020F0502020204030204" pitchFamily="34" charset="0"/>
                <a:cs typeface="Arial" panose="020B0604020202020204" pitchFamily="34" charset="0"/>
              </a:rPr>
              <a:t> </a:t>
            </a:r>
            <a:r>
              <a:rPr lang="en-GB" dirty="0">
                <a:solidFill>
                  <a:srgbClr val="FF0000"/>
                </a:solidFill>
                <a:latin typeface="Calibri" panose="020F0502020204030204" pitchFamily="34" charset="0"/>
                <a:ea typeface="Calibri" panose="020F0502020204030204" pitchFamily="34" charset="0"/>
                <a:cs typeface="Arial" panose="020B0604020202020204" pitchFamily="34" charset="0"/>
              </a:rPr>
              <a:t>They</a:t>
            </a:r>
            <a:r>
              <a:rPr lang="en-GB" dirty="0">
                <a:latin typeface="Calibri" panose="020F0502020204030204" pitchFamily="34" charset="0"/>
                <a:ea typeface="Calibri" panose="020F0502020204030204" pitchFamily="34" charset="0"/>
                <a:cs typeface="Arial" panose="020B0604020202020204" pitchFamily="34" charset="0"/>
              </a:rPr>
              <a:t> accuse me of absence</a:t>
            </a:r>
            <a:r>
              <a:rPr lang="en-GB" dirty="0">
                <a:solidFill>
                  <a:srgbClr val="00B050"/>
                </a:solidFill>
                <a:latin typeface="Calibri" panose="020F0502020204030204" pitchFamily="34" charset="0"/>
                <a:ea typeface="Calibri" panose="020F0502020204030204" pitchFamily="34" charset="0"/>
                <a:cs typeface="Arial" panose="020B0604020202020204" pitchFamily="34" charset="0"/>
              </a:rPr>
              <a:t>,</a:t>
            </a:r>
            <a:r>
              <a:rPr lang="en-GB" dirty="0">
                <a:latin typeface="Calibri" panose="020F0502020204030204" pitchFamily="34" charset="0"/>
                <a:ea typeface="Calibri" panose="020F0502020204030204" pitchFamily="34" charset="0"/>
                <a:cs typeface="Arial" panose="020B0604020202020204" pitchFamily="34" charset="0"/>
              </a:rPr>
              <a:t> </a:t>
            </a:r>
            <a:r>
              <a:rPr lang="en-GB" dirty="0">
                <a:solidFill>
                  <a:srgbClr val="FF0000"/>
                </a:solidFill>
                <a:latin typeface="Calibri" panose="020F0502020204030204" pitchFamily="34" charset="0"/>
                <a:ea typeface="Calibri" panose="020F0502020204030204" pitchFamily="34" charset="0"/>
                <a:cs typeface="Arial" panose="020B0604020202020204" pitchFamily="34" charset="0"/>
              </a:rPr>
              <a:t>they</a:t>
            </a:r>
            <a:r>
              <a:rPr lang="en-GB" dirty="0">
                <a:latin typeface="Calibri" panose="020F0502020204030204" pitchFamily="34" charset="0"/>
                <a:ea typeface="Calibri" panose="020F0502020204030204" pitchFamily="34" charset="0"/>
                <a:cs typeface="Arial" panose="020B0604020202020204" pitchFamily="34" charset="0"/>
              </a:rPr>
              <a:t> circle me.</a:t>
            </a:r>
            <a:br>
              <a:rPr lang="en-GB" dirty="0">
                <a:latin typeface="Calibri" panose="020F0502020204030204" pitchFamily="34" charset="0"/>
                <a:ea typeface="Calibri" panose="020F0502020204030204" pitchFamily="34" charset="0"/>
                <a:cs typeface="Arial" panose="020B0604020202020204" pitchFamily="34" charset="0"/>
              </a:rPr>
            </a:br>
            <a:r>
              <a:rPr lang="en-GB" dirty="0">
                <a:solidFill>
                  <a:srgbClr val="FF0000"/>
                </a:solidFill>
                <a:latin typeface="Calibri" panose="020F0502020204030204" pitchFamily="34" charset="0"/>
                <a:ea typeface="Calibri" panose="020F0502020204030204" pitchFamily="34" charset="0"/>
                <a:cs typeface="Arial" panose="020B0604020202020204" pitchFamily="34" charset="0"/>
              </a:rPr>
              <a:t>They</a:t>
            </a:r>
            <a:r>
              <a:rPr lang="en-GB" dirty="0">
                <a:latin typeface="Calibri" panose="020F0502020204030204" pitchFamily="34" charset="0"/>
                <a:ea typeface="Calibri" panose="020F0502020204030204" pitchFamily="34" charset="0"/>
                <a:cs typeface="Arial" panose="020B0604020202020204" pitchFamily="34" charset="0"/>
              </a:rPr>
              <a:t> accuse me of being </a:t>
            </a:r>
            <a:r>
              <a:rPr lang="en-GB" dirty="0">
                <a:solidFill>
                  <a:srgbClr val="0070C0"/>
                </a:solidFill>
                <a:latin typeface="Calibri" panose="020F0502020204030204" pitchFamily="34" charset="0"/>
                <a:ea typeface="Calibri" panose="020F0502020204030204" pitchFamily="34" charset="0"/>
                <a:cs typeface="Arial" panose="020B0604020202020204" pitchFamily="34" charset="0"/>
              </a:rPr>
              <a:t>dark in their free city</a:t>
            </a:r>
            <a:r>
              <a:rPr lang="en-GB" dirty="0">
                <a:latin typeface="Calibri" panose="020F0502020204030204" pitchFamily="34" charset="0"/>
                <a:ea typeface="Calibri" panose="020F0502020204030204" pitchFamily="34" charset="0"/>
                <a:cs typeface="Arial" panose="020B0604020202020204" pitchFamily="34" charset="0"/>
              </a:rPr>
              <a:t>.</a:t>
            </a:r>
            <a:br>
              <a:rPr lang="en-GB" dirty="0">
                <a:latin typeface="Calibri" panose="020F0502020204030204" pitchFamily="34" charset="0"/>
                <a:ea typeface="Calibri" panose="020F0502020204030204" pitchFamily="34" charset="0"/>
                <a:cs typeface="Arial" panose="020B0604020202020204" pitchFamily="34" charset="0"/>
              </a:rPr>
            </a:br>
            <a:r>
              <a:rPr lang="en-GB" dirty="0">
                <a:latin typeface="Calibri" panose="020F0502020204030204" pitchFamily="34" charset="0"/>
                <a:ea typeface="Calibri" panose="020F0502020204030204" pitchFamily="34" charset="0"/>
                <a:cs typeface="Arial" panose="020B0604020202020204" pitchFamily="34" charset="0"/>
              </a:rPr>
              <a:t>My city </a:t>
            </a:r>
            <a:r>
              <a:rPr lang="en-GB" dirty="0">
                <a:solidFill>
                  <a:srgbClr val="FF0000"/>
                </a:solidFill>
                <a:latin typeface="Calibri" panose="020F0502020204030204" pitchFamily="34" charset="0"/>
                <a:ea typeface="Calibri" panose="020F0502020204030204" pitchFamily="34" charset="0"/>
                <a:cs typeface="Arial" panose="020B0604020202020204" pitchFamily="34" charset="0"/>
              </a:rPr>
              <a:t>hides behind me</a:t>
            </a:r>
            <a:r>
              <a:rPr lang="en-GB" dirty="0">
                <a:solidFill>
                  <a:srgbClr val="00B050"/>
                </a:solidFill>
                <a:latin typeface="Calibri" panose="020F0502020204030204" pitchFamily="34" charset="0"/>
                <a:ea typeface="Calibri" panose="020F0502020204030204" pitchFamily="34" charset="0"/>
                <a:cs typeface="Arial" panose="020B0604020202020204" pitchFamily="34" charset="0"/>
              </a:rPr>
              <a:t>.</a:t>
            </a:r>
            <a:r>
              <a:rPr lang="en-GB" dirty="0">
                <a:latin typeface="Calibri" panose="020F0502020204030204" pitchFamily="34" charset="0"/>
                <a:ea typeface="Calibri" panose="020F0502020204030204" pitchFamily="34" charset="0"/>
                <a:cs typeface="Arial" panose="020B0604020202020204" pitchFamily="34" charset="0"/>
              </a:rPr>
              <a:t> </a:t>
            </a:r>
            <a:r>
              <a:rPr lang="en-GB" dirty="0">
                <a:solidFill>
                  <a:srgbClr val="FF0000"/>
                </a:solidFill>
                <a:latin typeface="Calibri" panose="020F0502020204030204" pitchFamily="34" charset="0"/>
                <a:ea typeface="Calibri" panose="020F0502020204030204" pitchFamily="34" charset="0"/>
                <a:cs typeface="Arial" panose="020B0604020202020204" pitchFamily="34" charset="0"/>
              </a:rPr>
              <a:t>They</a:t>
            </a:r>
            <a:r>
              <a:rPr lang="en-GB" dirty="0">
                <a:latin typeface="Calibri" panose="020F0502020204030204" pitchFamily="34" charset="0"/>
                <a:ea typeface="Calibri" panose="020F0502020204030204" pitchFamily="34" charset="0"/>
                <a:cs typeface="Arial" panose="020B0604020202020204" pitchFamily="34" charset="0"/>
              </a:rPr>
              <a:t> mutter death,</a:t>
            </a:r>
            <a:br>
              <a:rPr lang="en-GB" dirty="0">
                <a:latin typeface="Calibri" panose="020F0502020204030204" pitchFamily="34" charset="0"/>
                <a:ea typeface="Calibri" panose="020F0502020204030204" pitchFamily="34" charset="0"/>
                <a:cs typeface="Arial" panose="020B0604020202020204" pitchFamily="34" charset="0"/>
              </a:rPr>
            </a:br>
            <a:r>
              <a:rPr lang="en-GB" dirty="0">
                <a:latin typeface="Calibri" panose="020F0502020204030204" pitchFamily="34" charset="0"/>
                <a:ea typeface="Calibri" panose="020F0502020204030204" pitchFamily="34" charset="0"/>
                <a:cs typeface="Arial" panose="020B0604020202020204" pitchFamily="34" charset="0"/>
              </a:rPr>
              <a:t>and </a:t>
            </a:r>
            <a:r>
              <a:rPr lang="en-GB" dirty="0">
                <a:solidFill>
                  <a:srgbClr val="FF0000"/>
                </a:solidFill>
                <a:latin typeface="Calibri" panose="020F0502020204030204" pitchFamily="34" charset="0"/>
                <a:ea typeface="Calibri" panose="020F0502020204030204" pitchFamily="34" charset="0"/>
                <a:cs typeface="Arial" panose="020B0604020202020204" pitchFamily="34" charset="0"/>
              </a:rPr>
              <a:t>my shadow falls as evidence of sunlight</a:t>
            </a:r>
            <a:r>
              <a:rPr lang="en-GB" dirty="0">
                <a:latin typeface="Calibri" panose="020F0502020204030204" pitchFamily="34" charset="0"/>
                <a:ea typeface="Calibri" panose="020F0502020204030204" pitchFamily="34" charset="0"/>
                <a:cs typeface="Arial" panose="020B0604020202020204" pitchFamily="34" charset="0"/>
              </a:rPr>
              <a:t>.</a:t>
            </a:r>
            <a:endParaRPr lang="en-GB" sz="1600" dirty="0">
              <a:effectLst/>
              <a:latin typeface="Calibri" panose="020F0502020204030204" pitchFamily="34" charset="0"/>
              <a:ea typeface="Calibri" panose="020F0502020204030204" pitchFamily="34" charset="0"/>
              <a:cs typeface="Arial" panose="020B0604020202020204" pitchFamily="34" charset="0"/>
            </a:endParaRPr>
          </a:p>
        </p:txBody>
      </p:sp>
      <p:cxnSp>
        <p:nvCxnSpPr>
          <p:cNvPr id="4" name="Straight Arrow Connector 3"/>
          <p:cNvCxnSpPr/>
          <p:nvPr/>
        </p:nvCxnSpPr>
        <p:spPr>
          <a:xfrm flipV="1">
            <a:off x="5482888" y="1148844"/>
            <a:ext cx="601280" cy="69065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flipH="1" flipV="1">
            <a:off x="2411760" y="1148844"/>
            <a:ext cx="1061226" cy="109610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p:cNvCxnSpPr/>
          <p:nvPr/>
        </p:nvCxnSpPr>
        <p:spPr>
          <a:xfrm flipV="1">
            <a:off x="6835522" y="2080697"/>
            <a:ext cx="663617" cy="4433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p:cNvCxnSpPr/>
          <p:nvPr/>
        </p:nvCxnSpPr>
        <p:spPr>
          <a:xfrm flipH="1">
            <a:off x="2012231" y="3939844"/>
            <a:ext cx="535908" cy="31334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p:cNvCxnSpPr/>
          <p:nvPr/>
        </p:nvCxnSpPr>
        <p:spPr>
          <a:xfrm flipH="1" flipV="1">
            <a:off x="1925537" y="3226535"/>
            <a:ext cx="1307633" cy="3505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4325531" y="-29121"/>
            <a:ext cx="4799375" cy="1200329"/>
          </a:xfrm>
          <a:prstGeom prst="rect">
            <a:avLst/>
          </a:prstGeom>
          <a:noFill/>
        </p:spPr>
        <p:txBody>
          <a:bodyPr wrap="square" rtlCol="0">
            <a:spAutoFit/>
          </a:bodyPr>
          <a:lstStyle/>
          <a:p>
            <a:r>
              <a:rPr lang="en-GB" dirty="0">
                <a:solidFill>
                  <a:srgbClr val="0070C0"/>
                </a:solidFill>
              </a:rPr>
              <a:t>Negative language  </a:t>
            </a:r>
            <a:r>
              <a:rPr lang="en-GB" dirty="0"/>
              <a:t>suggests that the place has changed so much that it no longer exists, or that she has changed too much to see it that way. From a distance, she has no control.</a:t>
            </a:r>
            <a:endParaRPr lang="en-GB" dirty="0">
              <a:solidFill>
                <a:srgbClr val="0070C0"/>
              </a:solidFill>
            </a:endParaRPr>
          </a:p>
        </p:txBody>
      </p:sp>
      <p:sp>
        <p:nvSpPr>
          <p:cNvPr id="11" name="TextBox 10"/>
          <p:cNvSpPr txBox="1"/>
          <p:nvPr/>
        </p:nvSpPr>
        <p:spPr>
          <a:xfrm>
            <a:off x="23258" y="-51485"/>
            <a:ext cx="3612638" cy="1200329"/>
          </a:xfrm>
          <a:prstGeom prst="rect">
            <a:avLst/>
          </a:prstGeom>
          <a:noFill/>
        </p:spPr>
        <p:txBody>
          <a:bodyPr wrap="square" rtlCol="0">
            <a:spAutoFit/>
          </a:bodyPr>
          <a:lstStyle/>
          <a:p>
            <a:r>
              <a:rPr lang="en-GB" dirty="0">
                <a:solidFill>
                  <a:srgbClr val="FF0000"/>
                </a:solidFill>
              </a:rPr>
              <a:t>Personification repeated </a:t>
            </a:r>
            <a:r>
              <a:rPr lang="en-GB" dirty="0"/>
              <a:t>indicates a close, loving, relationship between her and her home city. What do the different ideas suggest?</a:t>
            </a:r>
            <a:endParaRPr lang="en-GB" dirty="0">
              <a:solidFill>
                <a:srgbClr val="FF0000"/>
              </a:solidFill>
            </a:endParaRPr>
          </a:p>
        </p:txBody>
      </p:sp>
      <p:sp>
        <p:nvSpPr>
          <p:cNvPr id="14" name="TextBox 13"/>
          <p:cNvSpPr txBox="1"/>
          <p:nvPr/>
        </p:nvSpPr>
        <p:spPr>
          <a:xfrm>
            <a:off x="7499138" y="1314117"/>
            <a:ext cx="1863891" cy="1200329"/>
          </a:xfrm>
          <a:prstGeom prst="rect">
            <a:avLst/>
          </a:prstGeom>
          <a:noFill/>
        </p:spPr>
        <p:txBody>
          <a:bodyPr wrap="square" rtlCol="0">
            <a:spAutoFit/>
          </a:bodyPr>
          <a:lstStyle/>
          <a:p>
            <a:r>
              <a:rPr lang="en-GB" dirty="0">
                <a:solidFill>
                  <a:srgbClr val="FF0000"/>
                </a:solidFill>
              </a:rPr>
              <a:t>Symbolism </a:t>
            </a:r>
            <a:r>
              <a:rPr lang="en-GB" dirty="0"/>
              <a:t>could suggest that she reads about it in the newspaper.</a:t>
            </a:r>
            <a:endParaRPr lang="en-GB" dirty="0">
              <a:solidFill>
                <a:srgbClr val="FF0000"/>
              </a:solidFill>
            </a:endParaRPr>
          </a:p>
        </p:txBody>
      </p:sp>
      <p:sp>
        <p:nvSpPr>
          <p:cNvPr id="16" name="TextBox 15"/>
          <p:cNvSpPr txBox="1"/>
          <p:nvPr/>
        </p:nvSpPr>
        <p:spPr>
          <a:xfrm>
            <a:off x="0" y="2244947"/>
            <a:ext cx="2286000" cy="1200329"/>
          </a:xfrm>
          <a:prstGeom prst="rect">
            <a:avLst/>
          </a:prstGeom>
          <a:noFill/>
        </p:spPr>
        <p:txBody>
          <a:bodyPr wrap="square" rtlCol="0">
            <a:spAutoFit/>
          </a:bodyPr>
          <a:lstStyle/>
          <a:p>
            <a:r>
              <a:rPr lang="en-GB" dirty="0">
                <a:solidFill>
                  <a:srgbClr val="00B050"/>
                </a:solidFill>
              </a:rPr>
              <a:t>More caesuras </a:t>
            </a:r>
            <a:r>
              <a:rPr lang="en-GB" dirty="0"/>
              <a:t>suggests greater conflict than earlier on in the poem.</a:t>
            </a:r>
          </a:p>
        </p:txBody>
      </p:sp>
      <p:sp>
        <p:nvSpPr>
          <p:cNvPr id="19" name="TextBox 18"/>
          <p:cNvSpPr txBox="1"/>
          <p:nvPr/>
        </p:nvSpPr>
        <p:spPr>
          <a:xfrm>
            <a:off x="0" y="4337285"/>
            <a:ext cx="2012231" cy="1200329"/>
          </a:xfrm>
          <a:prstGeom prst="rect">
            <a:avLst/>
          </a:prstGeom>
          <a:noFill/>
        </p:spPr>
        <p:txBody>
          <a:bodyPr wrap="square" rtlCol="0">
            <a:spAutoFit/>
          </a:bodyPr>
          <a:lstStyle/>
          <a:p>
            <a:r>
              <a:rPr lang="en-GB" dirty="0">
                <a:solidFill>
                  <a:srgbClr val="FF0000"/>
                </a:solidFill>
              </a:rPr>
              <a:t>Repetition </a:t>
            </a:r>
            <a:r>
              <a:rPr lang="en-GB" dirty="0"/>
              <a:t>adds to the sense of conflict between her and others. </a:t>
            </a:r>
            <a:endParaRPr lang="en-GB" dirty="0">
              <a:solidFill>
                <a:srgbClr val="FF0000"/>
              </a:solidFill>
            </a:endParaRPr>
          </a:p>
        </p:txBody>
      </p:sp>
      <p:cxnSp>
        <p:nvCxnSpPr>
          <p:cNvPr id="20" name="Straight Arrow Connector 19"/>
          <p:cNvCxnSpPr/>
          <p:nvPr/>
        </p:nvCxnSpPr>
        <p:spPr>
          <a:xfrm>
            <a:off x="5716339" y="3933056"/>
            <a:ext cx="1450991" cy="32013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 name="TextBox 23"/>
          <p:cNvSpPr txBox="1"/>
          <p:nvPr/>
        </p:nvSpPr>
        <p:spPr>
          <a:xfrm>
            <a:off x="6737131" y="4476384"/>
            <a:ext cx="2106991" cy="1754326"/>
          </a:xfrm>
          <a:prstGeom prst="rect">
            <a:avLst/>
          </a:prstGeom>
          <a:noFill/>
        </p:spPr>
        <p:txBody>
          <a:bodyPr wrap="square" rtlCol="0">
            <a:spAutoFit/>
          </a:bodyPr>
          <a:lstStyle/>
          <a:p>
            <a:r>
              <a:rPr lang="en-GB" dirty="0">
                <a:solidFill>
                  <a:srgbClr val="0070C0"/>
                </a:solidFill>
              </a:rPr>
              <a:t>Contrasting colours </a:t>
            </a:r>
            <a:r>
              <a:rPr lang="en-GB" dirty="0">
                <a:solidFill>
                  <a:srgbClr val="FF0000"/>
                </a:solidFill>
              </a:rPr>
              <a:t>juxtaposes </a:t>
            </a:r>
            <a:r>
              <a:rPr lang="en-GB" dirty="0"/>
              <a:t>different views of the place suggesting a number of perspectives. </a:t>
            </a:r>
          </a:p>
        </p:txBody>
      </p:sp>
      <p:cxnSp>
        <p:nvCxnSpPr>
          <p:cNvPr id="28" name="Straight Arrow Connector 27"/>
          <p:cNvCxnSpPr/>
          <p:nvPr/>
        </p:nvCxnSpPr>
        <p:spPr>
          <a:xfrm flipH="1">
            <a:off x="3635896" y="4506215"/>
            <a:ext cx="338880" cy="7949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2002746" y="5301208"/>
            <a:ext cx="3855913" cy="1477328"/>
          </a:xfrm>
          <a:prstGeom prst="rect">
            <a:avLst/>
          </a:prstGeom>
          <a:noFill/>
        </p:spPr>
        <p:txBody>
          <a:bodyPr wrap="square" rtlCol="0">
            <a:spAutoFit/>
          </a:bodyPr>
          <a:lstStyle/>
          <a:p>
            <a:r>
              <a:rPr lang="en-GB" dirty="0">
                <a:solidFill>
                  <a:srgbClr val="FF0000"/>
                </a:solidFill>
              </a:rPr>
              <a:t>Juxtaposition </a:t>
            </a:r>
            <a:r>
              <a:rPr lang="en-GB" dirty="0"/>
              <a:t>continued in the final image to imply that the city still contains both good and bad. However, </a:t>
            </a:r>
            <a:r>
              <a:rPr lang="en-GB" dirty="0">
                <a:solidFill>
                  <a:srgbClr val="FF0000"/>
                </a:solidFill>
              </a:rPr>
              <a:t>Repetition </a:t>
            </a:r>
            <a:r>
              <a:rPr lang="en-GB" dirty="0"/>
              <a:t>of </a:t>
            </a:r>
            <a:r>
              <a:rPr lang="en-GB" dirty="0">
                <a:solidFill>
                  <a:srgbClr val="0070C0"/>
                </a:solidFill>
              </a:rPr>
              <a:t>sunlight </a:t>
            </a:r>
            <a:r>
              <a:rPr lang="en-GB" dirty="0"/>
              <a:t>suggests that the good is more powerful and everlasting.</a:t>
            </a:r>
            <a:endParaRPr lang="en-GB" dirty="0">
              <a:solidFill>
                <a:srgbClr val="0070C0"/>
              </a:solidFill>
            </a:endParaRPr>
          </a:p>
        </p:txBody>
      </p:sp>
    </p:spTree>
    <p:extLst>
      <p:ext uri="{BB962C8B-B14F-4D97-AF65-F5344CB8AC3E}">
        <p14:creationId xmlns:p14="http://schemas.microsoft.com/office/powerpoint/2010/main" val="2271618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077200" cy="6858000"/>
          </a:xfrm>
        </p:spPr>
        <p:txBody>
          <a:bodyPr>
            <a:normAutofit fontScale="92500" lnSpcReduction="20000"/>
          </a:bodyPr>
          <a:lstStyle/>
          <a:p>
            <a:pPr marL="0" indent="0">
              <a:buFont typeface="Arial"/>
              <a:buNone/>
            </a:pPr>
            <a:r>
              <a:rPr lang="en-GB" dirty="0"/>
              <a:t>There once was a country… I left it as a child</a:t>
            </a:r>
            <a:br>
              <a:rPr lang="en-GB" dirty="0"/>
            </a:br>
            <a:r>
              <a:rPr lang="en-GB" dirty="0"/>
              <a:t>but my memory of it is sunlight-clear</a:t>
            </a:r>
            <a:br>
              <a:rPr lang="en-GB" dirty="0"/>
            </a:br>
            <a:r>
              <a:rPr lang="en-GB" dirty="0"/>
              <a:t>for it seems I never saw it in that November</a:t>
            </a:r>
            <a:br>
              <a:rPr lang="en-GB" dirty="0"/>
            </a:br>
            <a:r>
              <a:rPr lang="en-GB" dirty="0"/>
              <a:t>which, I am told, comes to the mildest city.</a:t>
            </a:r>
            <a:br>
              <a:rPr lang="en-GB" dirty="0"/>
            </a:br>
            <a:r>
              <a:rPr lang="en-GB" dirty="0"/>
              <a:t>The worst news I receive of it cannot break</a:t>
            </a:r>
            <a:br>
              <a:rPr lang="en-GB" dirty="0"/>
            </a:br>
            <a:r>
              <a:rPr lang="en-GB" dirty="0"/>
              <a:t>my original view, the bright, filled paperweight.</a:t>
            </a:r>
            <a:br>
              <a:rPr lang="en-GB" dirty="0"/>
            </a:br>
            <a:r>
              <a:rPr lang="en-GB" dirty="0"/>
              <a:t>It may be at war, it may be sick with tyrants,</a:t>
            </a:r>
            <a:br>
              <a:rPr lang="en-GB" dirty="0"/>
            </a:br>
            <a:r>
              <a:rPr lang="en-GB" dirty="0"/>
              <a:t>but I am branded by an impression of sunlight.</a:t>
            </a:r>
          </a:p>
          <a:p>
            <a:pPr marL="0" indent="0">
              <a:buFont typeface="Arial"/>
              <a:buNone/>
            </a:pPr>
            <a:endParaRPr lang="en-GB" dirty="0"/>
          </a:p>
          <a:p>
            <a:pPr marL="0" indent="0">
              <a:buFont typeface="Arial"/>
              <a:buNone/>
            </a:pPr>
            <a:r>
              <a:rPr lang="en-GB" dirty="0"/>
              <a:t>The white streets of that city, the graceful slopes</a:t>
            </a:r>
            <a:br>
              <a:rPr lang="en-GB" dirty="0"/>
            </a:br>
            <a:r>
              <a:rPr lang="en-GB" dirty="0"/>
              <a:t>glow even clearer as time rolls its tanks</a:t>
            </a:r>
            <a:br>
              <a:rPr lang="en-GB" dirty="0"/>
            </a:br>
            <a:r>
              <a:rPr lang="en-GB" dirty="0"/>
              <a:t>and the frontiers rise between us, close like waves.</a:t>
            </a:r>
            <a:br>
              <a:rPr lang="en-GB" dirty="0"/>
            </a:br>
            <a:r>
              <a:rPr lang="en-GB" dirty="0"/>
              <a:t>That child’s vocabulary I carried here</a:t>
            </a:r>
            <a:br>
              <a:rPr lang="en-GB" dirty="0"/>
            </a:br>
            <a:r>
              <a:rPr lang="en-GB" dirty="0"/>
              <a:t>like a hollow doll, opens and spills a grammar.</a:t>
            </a:r>
            <a:br>
              <a:rPr lang="en-GB" dirty="0"/>
            </a:br>
            <a:r>
              <a:rPr lang="en-GB" dirty="0"/>
              <a:t>Soon I shall have every coloured molecule of it.</a:t>
            </a:r>
            <a:br>
              <a:rPr lang="en-GB" dirty="0"/>
            </a:br>
            <a:r>
              <a:rPr lang="en-GB" dirty="0"/>
              <a:t>It may by now be a lie, banned by the state</a:t>
            </a:r>
            <a:br>
              <a:rPr lang="en-GB" dirty="0"/>
            </a:br>
            <a:r>
              <a:rPr lang="en-GB" dirty="0"/>
              <a:t>but I can’t get it off my tongue. It tastes of sunlight.</a:t>
            </a:r>
            <a:endParaRPr lang="en-US" dirty="0"/>
          </a:p>
          <a:p>
            <a:pPr marL="114300" indent="0">
              <a:buNone/>
            </a:pPr>
            <a:endParaRPr lang="en-GB" dirty="0"/>
          </a:p>
        </p:txBody>
      </p:sp>
      <p:sp>
        <p:nvSpPr>
          <p:cNvPr id="4" name="Oval 3"/>
          <p:cNvSpPr/>
          <p:nvPr/>
        </p:nvSpPr>
        <p:spPr>
          <a:xfrm>
            <a:off x="4657725" y="3543300"/>
            <a:ext cx="4400549" cy="30956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rgbClr val="FF0000"/>
                </a:solidFill>
              </a:rPr>
              <a:t>CHALLENGE: </a:t>
            </a:r>
            <a:r>
              <a:rPr lang="en-GB" dirty="0"/>
              <a:t>What is happening to her country of origin?</a:t>
            </a:r>
          </a:p>
          <a:p>
            <a:r>
              <a:rPr lang="en-GB" dirty="0"/>
              <a:t>Read the metaphor in the last line of stanza 2: what does it imply about the speaker’s feelings about her country of origin?</a:t>
            </a:r>
          </a:p>
        </p:txBody>
      </p:sp>
    </p:spTree>
    <p:extLst>
      <p:ext uri="{BB962C8B-B14F-4D97-AF65-F5344CB8AC3E}">
        <p14:creationId xmlns:p14="http://schemas.microsoft.com/office/powerpoint/2010/main" val="252684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960"/>
            <a:ext cx="8229600" cy="1143000"/>
          </a:xfrm>
        </p:spPr>
        <p:txBody>
          <a:bodyPr>
            <a:normAutofit/>
          </a:bodyPr>
          <a:lstStyle/>
          <a:p>
            <a:r>
              <a:rPr lang="en-GB" sz="2800" dirty="0"/>
              <a:t>What do you learn about the place in the poem?</a:t>
            </a:r>
          </a:p>
        </p:txBody>
      </p:sp>
      <p:sp>
        <p:nvSpPr>
          <p:cNvPr id="3" name="Content Placeholder 2"/>
          <p:cNvSpPr>
            <a:spLocks noGrp="1"/>
          </p:cNvSpPr>
          <p:nvPr>
            <p:ph idx="1"/>
          </p:nvPr>
        </p:nvSpPr>
        <p:spPr>
          <a:xfrm>
            <a:off x="165874" y="2052500"/>
            <a:ext cx="8579296" cy="4525963"/>
          </a:xfrm>
        </p:spPr>
        <p:txBody>
          <a:bodyPr>
            <a:normAutofit fontScale="70000" lnSpcReduction="20000"/>
          </a:bodyPr>
          <a:lstStyle/>
          <a:p>
            <a:pPr marL="0" indent="0">
              <a:buNone/>
            </a:pPr>
            <a:endParaRPr lang="en-GB" sz="3400" dirty="0"/>
          </a:p>
          <a:p>
            <a:pPr marL="0" indent="0" algn="ctr">
              <a:buNone/>
            </a:pPr>
            <a:r>
              <a:rPr lang="en-GB" sz="3600" dirty="0">
                <a:solidFill>
                  <a:srgbClr val="0070C0"/>
                </a:solidFill>
              </a:rPr>
              <a:t>1. Highlight in 2 different colours on your poem the “memory city” and “current city”</a:t>
            </a:r>
          </a:p>
          <a:p>
            <a:pPr marL="742950" indent="-742950">
              <a:buAutoNum type="arabicPeriod"/>
            </a:pPr>
            <a:endParaRPr lang="en-GB" sz="3600" dirty="0"/>
          </a:p>
          <a:p>
            <a:pPr marL="0" indent="0">
              <a:buNone/>
            </a:pPr>
            <a:r>
              <a:rPr lang="en-GB" sz="3400" dirty="0"/>
              <a:t>2.  In your book, make 2 columns. Label one ‘memory city’ and the other ‘current city’. List the facts provided by the speaker about each place described.</a:t>
            </a:r>
          </a:p>
          <a:p>
            <a:pPr marL="0" indent="0">
              <a:buNone/>
            </a:pPr>
            <a:endParaRPr lang="en-GB" sz="3400" dirty="0"/>
          </a:p>
          <a:p>
            <a:pPr marL="0" indent="0">
              <a:buNone/>
            </a:pPr>
            <a:r>
              <a:rPr lang="en-GB" sz="3400" dirty="0">
                <a:solidFill>
                  <a:srgbClr val="0070C0"/>
                </a:solidFill>
              </a:rPr>
              <a:t>3. Do we know the name of the place? Why is this?</a:t>
            </a:r>
          </a:p>
          <a:p>
            <a:pPr marL="0" indent="0">
              <a:buNone/>
            </a:pPr>
            <a:endParaRPr lang="en-GB" sz="3400" dirty="0"/>
          </a:p>
          <a:p>
            <a:pPr marL="0" indent="0">
              <a:buNone/>
            </a:pPr>
            <a:r>
              <a:rPr lang="en-GB" sz="3400" dirty="0"/>
              <a:t>4. Do you think the speaker was happy there? Do you think that the passage of time has affected the speaker? Explain</a:t>
            </a:r>
          </a:p>
          <a:p>
            <a:pPr marL="0" indent="0">
              <a:buNone/>
            </a:pPr>
            <a:r>
              <a:rPr lang="en-GB" sz="3400" dirty="0"/>
              <a:t>and use evidence. </a:t>
            </a:r>
          </a:p>
          <a:p>
            <a:endParaRPr lang="en-GB" sz="3400" dirty="0"/>
          </a:p>
          <a:p>
            <a:pPr marL="0" indent="0">
              <a:buNone/>
            </a:pPr>
            <a:endParaRPr lang="en-GB" sz="3400" dirty="0"/>
          </a:p>
          <a:p>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4149080"/>
            <a:ext cx="1796906" cy="13407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1"/>
          <p:cNvSpPr txBox="1">
            <a:spLocks/>
          </p:cNvSpPr>
          <p:nvPr/>
        </p:nvSpPr>
        <p:spPr>
          <a:xfrm>
            <a:off x="179512" y="1268760"/>
            <a:ext cx="8229600" cy="6480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800" b="1" dirty="0">
                <a:solidFill>
                  <a:srgbClr val="FF0000"/>
                </a:solidFill>
              </a:rPr>
              <a:t>This poem is about a displaced person who pictures in her mind the country or city where s/he was born.</a:t>
            </a:r>
          </a:p>
        </p:txBody>
      </p:sp>
    </p:spTree>
    <p:extLst>
      <p:ext uri="{BB962C8B-B14F-4D97-AF65-F5344CB8AC3E}">
        <p14:creationId xmlns:p14="http://schemas.microsoft.com/office/powerpoint/2010/main" val="3547839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Context continued</a:t>
            </a:r>
          </a:p>
        </p:txBody>
      </p:sp>
      <p:sp>
        <p:nvSpPr>
          <p:cNvPr id="3" name="Content Placeholder 2"/>
          <p:cNvSpPr>
            <a:spLocks noGrp="1"/>
          </p:cNvSpPr>
          <p:nvPr>
            <p:ph idx="1"/>
          </p:nvPr>
        </p:nvSpPr>
        <p:spPr/>
        <p:txBody>
          <a:bodyPr>
            <a:normAutofit fontScale="92500" lnSpcReduction="20000"/>
          </a:bodyPr>
          <a:lstStyle/>
          <a:p>
            <a:r>
              <a:rPr lang="en-US" b="1" dirty="0"/>
              <a:t>Rumens is English </a:t>
            </a:r>
            <a:r>
              <a:rPr lang="en-US" dirty="0"/>
              <a:t>and has no experience of emigration but left the place unspecific so it could apply to many different people’s experiences.</a:t>
            </a:r>
          </a:p>
          <a:p>
            <a:endParaRPr lang="en-GB" dirty="0"/>
          </a:p>
          <a:p>
            <a:r>
              <a:rPr lang="en-US" dirty="0"/>
              <a:t>The poet bases many of the ideas on </a:t>
            </a:r>
            <a:r>
              <a:rPr lang="en-US" b="1" dirty="0"/>
              <a:t>modern examples of emigration</a:t>
            </a:r>
            <a:r>
              <a:rPr lang="en-US" dirty="0"/>
              <a:t> from countries like Russia or the Middle East where </a:t>
            </a:r>
            <a:r>
              <a:rPr lang="en-US" b="1" dirty="0"/>
              <a:t>people are fleeing corruption and tyranny</a:t>
            </a:r>
            <a:r>
              <a:rPr lang="en-US" dirty="0"/>
              <a:t>, or those countries that change in their absence to some form of dictatorship. </a:t>
            </a:r>
          </a:p>
          <a:p>
            <a:endParaRPr lang="en-GB" dirty="0"/>
          </a:p>
        </p:txBody>
      </p:sp>
    </p:spTree>
    <p:extLst>
      <p:ext uri="{BB962C8B-B14F-4D97-AF65-F5344CB8AC3E}">
        <p14:creationId xmlns:p14="http://schemas.microsoft.com/office/powerpoint/2010/main" val="3438445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57250"/>
            <a:ext cx="7620000" cy="4800600"/>
          </a:xfrm>
        </p:spPr>
        <p:txBody>
          <a:bodyPr>
            <a:normAutofit fontScale="92500" lnSpcReduction="10000"/>
          </a:bodyPr>
          <a:lstStyle/>
          <a:p>
            <a:pPr marL="114300" indent="0">
              <a:buNone/>
            </a:pPr>
            <a:r>
              <a:rPr lang="en-GB" dirty="0"/>
              <a:t>I have no passport, there’s no way back at all</a:t>
            </a:r>
            <a:br>
              <a:rPr lang="en-GB" dirty="0"/>
            </a:br>
            <a:r>
              <a:rPr lang="en-GB" dirty="0"/>
              <a:t>but my city comes to me in its own white plane.</a:t>
            </a:r>
            <a:br>
              <a:rPr lang="en-GB" dirty="0"/>
            </a:br>
            <a:r>
              <a:rPr lang="en-GB" dirty="0"/>
              <a:t>It lies down in front of me, docile as paper;</a:t>
            </a:r>
            <a:br>
              <a:rPr lang="en-GB" dirty="0"/>
            </a:br>
            <a:r>
              <a:rPr lang="en-GB" dirty="0"/>
              <a:t>I comb its hair and love its shining eyes.</a:t>
            </a:r>
            <a:br>
              <a:rPr lang="en-GB" dirty="0"/>
            </a:br>
            <a:r>
              <a:rPr lang="en-GB" dirty="0"/>
              <a:t>My city takes me dancing through the city</a:t>
            </a:r>
            <a:br>
              <a:rPr lang="en-GB" dirty="0"/>
            </a:br>
            <a:r>
              <a:rPr lang="en-GB" dirty="0"/>
              <a:t>of walls. They accuse me of absence, they circle me.</a:t>
            </a:r>
            <a:br>
              <a:rPr lang="en-GB" dirty="0"/>
            </a:br>
            <a:r>
              <a:rPr lang="en-GB" dirty="0"/>
              <a:t>They accuse me of being dark in their free city.</a:t>
            </a:r>
            <a:br>
              <a:rPr lang="en-GB" dirty="0"/>
            </a:br>
            <a:r>
              <a:rPr lang="en-GB" dirty="0"/>
              <a:t>My city hides behind me. They mutter death,</a:t>
            </a:r>
            <a:br>
              <a:rPr lang="en-GB" dirty="0"/>
            </a:br>
            <a:r>
              <a:rPr lang="en-GB" dirty="0"/>
              <a:t>and my shadow falls as evidence of sunlight.</a:t>
            </a:r>
          </a:p>
          <a:p>
            <a:pPr marL="114300" indent="0">
              <a:buNone/>
            </a:pPr>
            <a:endParaRPr lang="en-GB" dirty="0"/>
          </a:p>
        </p:txBody>
      </p:sp>
    </p:spTree>
    <p:extLst>
      <p:ext uri="{BB962C8B-B14F-4D97-AF65-F5344CB8AC3E}">
        <p14:creationId xmlns:p14="http://schemas.microsoft.com/office/powerpoint/2010/main" val="3482108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tx1"/>
            </a:solidFill>
          </a:ln>
        </p:spPr>
        <p:txBody>
          <a:bodyPr/>
          <a:lstStyle/>
          <a:p>
            <a:r>
              <a:rPr lang="en-GB" dirty="0"/>
              <a:t>First impressions</a:t>
            </a:r>
          </a:p>
        </p:txBody>
      </p:sp>
      <p:sp>
        <p:nvSpPr>
          <p:cNvPr id="3" name="Content Placeholder 2"/>
          <p:cNvSpPr>
            <a:spLocks noGrp="1"/>
          </p:cNvSpPr>
          <p:nvPr>
            <p:ph idx="1"/>
          </p:nvPr>
        </p:nvSpPr>
        <p:spPr/>
        <p:txBody>
          <a:bodyPr>
            <a:normAutofit/>
          </a:bodyPr>
          <a:lstStyle/>
          <a:p>
            <a:pPr marL="0" indent="0">
              <a:buNone/>
            </a:pPr>
            <a:r>
              <a:rPr lang="en-GB" sz="2400" b="1" dirty="0"/>
              <a:t>TASK: </a:t>
            </a:r>
            <a:r>
              <a:rPr lang="en-GB" sz="2400" dirty="0"/>
              <a:t>Using the highlighted quotes on the poem comment on:</a:t>
            </a:r>
          </a:p>
          <a:p>
            <a:pPr marL="0" indent="0">
              <a:buNone/>
            </a:pPr>
            <a:endParaRPr lang="en-GB" sz="2400" dirty="0"/>
          </a:p>
          <a:p>
            <a:r>
              <a:rPr lang="en-GB" sz="2400" dirty="0"/>
              <a:t>What technique has been used</a:t>
            </a:r>
          </a:p>
          <a:p>
            <a:r>
              <a:rPr lang="en-GB" sz="2400" dirty="0"/>
              <a:t>The effect of that technique</a:t>
            </a:r>
          </a:p>
          <a:p>
            <a:endParaRPr lang="en-GB" sz="2400" dirty="0"/>
          </a:p>
          <a:p>
            <a:r>
              <a:rPr lang="en-GB" sz="2400" b="1" dirty="0"/>
              <a:t>TIP: </a:t>
            </a:r>
            <a:r>
              <a:rPr lang="en-GB" sz="2400" dirty="0"/>
              <a:t>Better responses will think of more than one interpretation.</a:t>
            </a:r>
          </a:p>
          <a:p>
            <a:endParaRPr lang="en-GB" sz="2400" dirty="0"/>
          </a:p>
        </p:txBody>
      </p:sp>
    </p:spTree>
    <p:extLst>
      <p:ext uri="{BB962C8B-B14F-4D97-AF65-F5344CB8AC3E}">
        <p14:creationId xmlns:p14="http://schemas.microsoft.com/office/powerpoint/2010/main" val="2582888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Complete the chart</a:t>
            </a:r>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455494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‘my memory of it is sunlight clear</a:t>
            </a:r>
            <a:r>
              <a:rPr lang="en-GB" dirty="0"/>
              <a:t>’</a:t>
            </a:r>
          </a:p>
        </p:txBody>
      </p:sp>
      <p:sp>
        <p:nvSpPr>
          <p:cNvPr id="3" name="Content Placeholder 2"/>
          <p:cNvSpPr>
            <a:spLocks noGrp="1"/>
          </p:cNvSpPr>
          <p:nvPr>
            <p:ph idx="1"/>
          </p:nvPr>
        </p:nvSpPr>
        <p:spPr/>
        <p:txBody>
          <a:bodyPr>
            <a:normAutofit/>
          </a:bodyPr>
          <a:lstStyle/>
          <a:p>
            <a:r>
              <a:rPr lang="en-GB" dirty="0"/>
              <a:t>Find where the poet uses colour in the poem.</a:t>
            </a:r>
          </a:p>
          <a:p>
            <a:endParaRPr lang="en-GB" dirty="0"/>
          </a:p>
          <a:p>
            <a:r>
              <a:rPr lang="en-GB" dirty="0"/>
              <a:t>Is there a pattern or a change?</a:t>
            </a:r>
          </a:p>
          <a:p>
            <a:endParaRPr lang="en-GB" dirty="0"/>
          </a:p>
          <a:p>
            <a:r>
              <a:rPr lang="en-GB" dirty="0"/>
              <a:t>What meaning can you deduce from the way that colour is used?</a:t>
            </a:r>
          </a:p>
          <a:p>
            <a:pPr marL="0" indent="0">
              <a:buNone/>
            </a:pPr>
            <a:endParaRPr lang="en-GB"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4581128"/>
            <a:ext cx="2295525" cy="1990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1451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789</TotalTime>
  <Words>2217</Words>
  <Application>Microsoft Office PowerPoint</Application>
  <PresentationFormat>On-screen Show (4:3)</PresentationFormat>
  <Paragraphs>166</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The Emigrée Carol Rumens</vt:lpstr>
      <vt:lpstr>Context</vt:lpstr>
      <vt:lpstr>PowerPoint Presentation</vt:lpstr>
      <vt:lpstr>What do you learn about the place in the poem?</vt:lpstr>
      <vt:lpstr>Context continued</vt:lpstr>
      <vt:lpstr>PowerPoint Presentation</vt:lpstr>
      <vt:lpstr>First impressions</vt:lpstr>
      <vt:lpstr>Complete the chart</vt:lpstr>
      <vt:lpstr>‘my memory of it is sunlight clear’</vt:lpstr>
      <vt:lpstr>‘That child’s vocabulary’</vt:lpstr>
      <vt:lpstr>‘I comb its hair and love its shining eyes’ What could this mean?</vt:lpstr>
      <vt:lpstr>Lesson 2</vt:lpstr>
      <vt:lpstr>Read the analysis of the poem on the sheet</vt:lpstr>
      <vt:lpstr>How does the structure of the poem reflect the speaker’s feelings?</vt:lpstr>
      <vt:lpstr>Form and structure</vt:lpstr>
      <vt:lpstr>Re-read the poem</vt:lpstr>
      <vt:lpstr>PowerPoint Presentation</vt:lpstr>
      <vt:lpstr>How does the ending of the poem suggest that the speaker’s relation ship with the past is not necessarily a positive one?</vt:lpstr>
      <vt:lpstr>PowerPoint Presentation</vt:lpstr>
      <vt:lpstr>Copy and complete the table:</vt:lpstr>
      <vt:lpstr>PowerPoint Presentation</vt:lpstr>
      <vt:lpstr>Language</vt:lpstr>
      <vt:lpstr>PowerPoint Presentation</vt:lpstr>
      <vt:lpstr>PowerPoint Presentation</vt:lpstr>
      <vt:lpstr>PowerPoint Presentation</vt:lpstr>
      <vt:lpstr>PowerPoint Presentation</vt:lpstr>
      <vt:lpstr>PowerPoint Presentation</vt:lpstr>
      <vt:lpstr>PowerPoint Presentation</vt:lpstr>
    </vt:vector>
  </TitlesOfParts>
  <Company>Ermysted's Grammar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Emigree Carol Rumens</dc:title>
  <dc:creator>AJPrice</dc:creator>
  <cp:lastModifiedBy>Kirsty Tamsons</cp:lastModifiedBy>
  <cp:revision>37</cp:revision>
  <cp:lastPrinted>2020-03-09T10:44:37Z</cp:lastPrinted>
  <dcterms:created xsi:type="dcterms:W3CDTF">2017-02-03T13:34:42Z</dcterms:created>
  <dcterms:modified xsi:type="dcterms:W3CDTF">2020-03-18T08:43:57Z</dcterms:modified>
</cp:coreProperties>
</file>